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322" r:id="rId4"/>
    <p:sldId id="321" r:id="rId5"/>
    <p:sldId id="378" r:id="rId6"/>
    <p:sldId id="386" r:id="rId7"/>
    <p:sldId id="381" r:id="rId8"/>
    <p:sldId id="382" r:id="rId9"/>
    <p:sldId id="389" r:id="rId10"/>
    <p:sldId id="405" r:id="rId11"/>
    <p:sldId id="390" r:id="rId12"/>
    <p:sldId id="392" r:id="rId13"/>
    <p:sldId id="320" r:id="rId14"/>
    <p:sldId id="398" r:id="rId15"/>
    <p:sldId id="362" r:id="rId16"/>
    <p:sldId id="363" r:id="rId17"/>
    <p:sldId id="366" r:id="rId18"/>
    <p:sldId id="394" r:id="rId19"/>
    <p:sldId id="396" r:id="rId20"/>
    <p:sldId id="397" r:id="rId21"/>
    <p:sldId id="399" r:id="rId22"/>
    <p:sldId id="400" r:id="rId23"/>
    <p:sldId id="401" r:id="rId24"/>
    <p:sldId id="404" r:id="rId25"/>
    <p:sldId id="403" r:id="rId26"/>
    <p:sldId id="402" r:id="rId27"/>
    <p:sldId id="261" r:id="rId2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6876" autoAdjust="0"/>
    <p:restoredTop sz="94660"/>
  </p:normalViewPr>
  <p:slideViewPr>
    <p:cSldViewPr>
      <p:cViewPr varScale="1">
        <p:scale>
          <a:sx n="93" d="100"/>
          <a:sy n="93" d="100"/>
        </p:scale>
        <p:origin x="16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E7B0A-17E4-4799-8ABC-B5E372A1CE80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F.S.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31462-27F6-4CC2-936B-47664FD0C2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82880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773D9-08DD-45C3-B6EA-7EBBB2591AFA}" type="datetimeFigureOut">
              <a:rPr lang="en-GB" smtClean="0"/>
              <a:t>12/05/2015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D362D-D470-4E36-ADE3-B4B444D500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501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D362D-D470-4E36-ADE3-B4B444D500B5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2559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10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3498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318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274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>
                <a:solidFill>
                  <a:prstClr val="black"/>
                </a:solidFill>
              </a:rPr>
              <a:pPr/>
              <a:t>14</a:t>
            </a:fld>
            <a:endParaRPr lang="ar-KW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F.S.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9530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>
                <a:solidFill>
                  <a:prstClr val="black"/>
                </a:solidFill>
              </a:rPr>
              <a:pPr/>
              <a:t>15</a:t>
            </a:fld>
            <a:endParaRPr lang="ar-KW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F.S.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>
                <a:solidFill>
                  <a:prstClr val="black"/>
                </a:solidFill>
              </a:rPr>
              <a:pPr/>
              <a:t>16</a:t>
            </a:fld>
            <a:endParaRPr lang="ar-KW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F.S.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>
                <a:solidFill>
                  <a:prstClr val="black"/>
                </a:solidFill>
              </a:rPr>
              <a:pPr/>
              <a:t>17</a:t>
            </a:fld>
            <a:endParaRPr lang="ar-KW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F.S.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>
                <a:solidFill>
                  <a:prstClr val="black"/>
                </a:solidFill>
              </a:rPr>
              <a:pPr/>
              <a:t>18</a:t>
            </a:fld>
            <a:endParaRPr lang="ar-KW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F.S.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1617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>
                <a:solidFill>
                  <a:prstClr val="black"/>
                </a:solidFill>
              </a:rPr>
              <a:pPr/>
              <a:t>19</a:t>
            </a:fld>
            <a:endParaRPr lang="ar-KW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F.S.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988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>
                <a:solidFill>
                  <a:prstClr val="black"/>
                </a:solidFill>
              </a:rPr>
              <a:pPr/>
              <a:t>20</a:t>
            </a:fld>
            <a:endParaRPr lang="ar-KW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F.S.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0499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>
                <a:solidFill>
                  <a:prstClr val="black"/>
                </a:solidFill>
              </a:rPr>
              <a:pPr/>
              <a:t>21</a:t>
            </a:fld>
            <a:endParaRPr lang="ar-KW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F.S.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3686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>
                <a:solidFill>
                  <a:prstClr val="black"/>
                </a:solidFill>
              </a:rPr>
              <a:pPr/>
              <a:t>22</a:t>
            </a:fld>
            <a:endParaRPr lang="ar-KW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F.S.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3564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>
                <a:solidFill>
                  <a:prstClr val="black"/>
                </a:solidFill>
              </a:rPr>
              <a:pPr/>
              <a:t>23</a:t>
            </a:fld>
            <a:endParaRPr lang="ar-KW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F.S.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8478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>
                <a:solidFill>
                  <a:prstClr val="black"/>
                </a:solidFill>
              </a:rPr>
              <a:pPr/>
              <a:t>24</a:t>
            </a:fld>
            <a:endParaRPr lang="ar-KW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F.S.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3229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>
                <a:solidFill>
                  <a:prstClr val="black"/>
                </a:solidFill>
              </a:rPr>
              <a:pPr/>
              <a:t>25</a:t>
            </a:fld>
            <a:endParaRPr lang="ar-KW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F.S.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7255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>
                <a:solidFill>
                  <a:prstClr val="black"/>
                </a:solidFill>
              </a:rPr>
              <a:pPr/>
              <a:t>26</a:t>
            </a:fld>
            <a:endParaRPr lang="ar-KW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F.S.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4376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1D362D-D470-4E36-ADE3-B4B444D500B5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714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>
                <a:solidFill>
                  <a:prstClr val="black"/>
                </a:solidFill>
              </a:rPr>
              <a:pPr/>
              <a:t>3</a:t>
            </a:fld>
            <a:endParaRPr lang="ar-KW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F.S.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4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278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6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706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>
                <a:solidFill>
                  <a:prstClr val="black"/>
                </a:solidFill>
              </a:rPr>
              <a:pPr/>
              <a:t>7</a:t>
            </a:fld>
            <a:endParaRPr lang="ar-KW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F.S.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2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8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184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9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327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4D75-8917-4ECA-BB7A-AE8B5BCBD25A}" type="datetime1">
              <a:rPr lang="en-GB" smtClean="0"/>
              <a:t>12/05/2015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fl" descr="CMA Data Classification: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CMA Data Classification: Internal</a:t>
            </a:r>
            <a:endParaRPr lang="en-GB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97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5281-B258-4746-90E9-89F9B87AE4E2}" type="datetime1">
              <a:rPr lang="en-GB" smtClean="0"/>
              <a:t>12/05/2015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26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B42D-8DCB-499D-BF6E-FF434684FD54}" type="datetime1">
              <a:rPr lang="en-GB" smtClean="0"/>
              <a:t>12/05/2015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96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B045-1211-463F-8C1A-5F31A0182630}" type="datetime1">
              <a:rPr lang="en-GB" smtClean="0"/>
              <a:t>12/05/2015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75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2A7E-D4C3-4371-9291-6ECCE176C045}" type="datetime1">
              <a:rPr lang="en-GB" smtClean="0"/>
              <a:t>12/05/2015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34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3D8-4187-4F85-8CDC-4D433D5C9FC3}" type="datetime1">
              <a:rPr lang="en-GB" smtClean="0"/>
              <a:t>12/05/2015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82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F427-DA84-4ABA-B699-9DCD9493871A}" type="datetime1">
              <a:rPr lang="en-GB" smtClean="0"/>
              <a:t>12/05/2015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92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28F-73AA-4367-831F-77320B612F91}" type="datetime1">
              <a:rPr lang="en-GB" smtClean="0"/>
              <a:t>12/05/2015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94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1A41-137A-4E19-81E0-4A248A2C1216}" type="datetime1">
              <a:rPr lang="en-GB" smtClean="0"/>
              <a:t>12/05/2015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06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64AE-A11D-4D0A-98F2-8383301F125E}" type="datetime1">
              <a:rPr lang="en-GB" smtClean="0"/>
              <a:t>12/05/2015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02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158E-BF83-41FA-8DC1-A23891437943}" type="datetime1">
              <a:rPr lang="en-GB" smtClean="0"/>
              <a:t>12/05/2015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20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23A15-5275-46C5-88F5-17AEE8AB3AFB}" type="datetime1">
              <a:rPr lang="en-GB" smtClean="0"/>
              <a:t>12/05/2015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EC8EC-0F4B-4CDB-8AC0-556EC31B66C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fl" descr="CMA Data Classification: Internal"/>
          <p:cNvSpPr txBox="1"/>
          <p:nvPr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CMA Data Classification: Internal</a:t>
            </a:r>
            <a:endParaRPr lang="en-GB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71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1469" y="764704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KW" sz="3600" b="1" dirty="0" smtClean="0">
                <a:solidFill>
                  <a:srgbClr val="8C8A26"/>
                </a:solidFill>
                <a:cs typeface="mohammad bold art 1" pitchFamily="2" charset="-78"/>
              </a:rPr>
              <a:t>ورشـــــة عمــــل</a:t>
            </a:r>
            <a:r>
              <a:rPr lang="en-US" sz="4800" b="1" dirty="0" smtClean="0">
                <a:solidFill>
                  <a:srgbClr val="8C8A26"/>
                </a:solidFill>
              </a:rPr>
              <a:t/>
            </a:r>
            <a:br>
              <a:rPr lang="en-US" sz="4800" b="1" dirty="0" smtClean="0">
                <a:solidFill>
                  <a:srgbClr val="8C8A26"/>
                </a:solidFill>
              </a:rPr>
            </a:b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1700808"/>
            <a:ext cx="7272808" cy="4608512"/>
          </a:xfrm>
        </p:spPr>
        <p:txBody>
          <a:bodyPr>
            <a:normAutofit fontScale="77500" lnSpcReduction="20000"/>
          </a:bodyPr>
          <a:lstStyle/>
          <a:p>
            <a:pPr rtl="1"/>
            <a:endParaRPr lang="ar-KW" sz="600" b="1" dirty="0" smtClean="0">
              <a:solidFill>
                <a:srgbClr val="1F497D"/>
              </a:solidFill>
              <a:cs typeface="mohammad bold art 1" pitchFamily="2" charset="-78"/>
            </a:endParaRPr>
          </a:p>
          <a:p>
            <a:pPr rtl="1"/>
            <a:r>
              <a:rPr lang="ar-KW" sz="6000" b="1" dirty="0" smtClean="0">
                <a:solidFill>
                  <a:srgbClr val="1F497D"/>
                </a:solidFill>
                <a:cs typeface="mohammad bold art 1" pitchFamily="2" charset="-78"/>
              </a:rPr>
              <a:t>تعليمات هيئة أسواق المال</a:t>
            </a:r>
          </a:p>
          <a:p>
            <a:pPr rtl="1"/>
            <a:r>
              <a:rPr lang="ar-KW" sz="6000" b="1" dirty="0" smtClean="0">
                <a:solidFill>
                  <a:srgbClr val="1F497D"/>
                </a:solidFill>
                <a:cs typeface="mohammad bold art 1" pitchFamily="2" charset="-78"/>
              </a:rPr>
              <a:t>بشــــأن</a:t>
            </a:r>
          </a:p>
          <a:p>
            <a:pPr rtl="1"/>
            <a:r>
              <a:rPr lang="ar-KW" sz="6000" b="1" dirty="0" smtClean="0">
                <a:solidFill>
                  <a:srgbClr val="1F497D"/>
                </a:solidFill>
                <a:cs typeface="mohammad bold art 1" pitchFamily="2" charset="-78"/>
              </a:rPr>
              <a:t>إجراءات عمليات الاستحواذ </a:t>
            </a:r>
            <a:r>
              <a:rPr lang="ar-KW" sz="6100" b="1" dirty="0">
                <a:solidFill>
                  <a:srgbClr val="1F497D"/>
                </a:solidFill>
                <a:cs typeface="mohammad bold art 1" pitchFamily="2" charset="-78"/>
              </a:rPr>
              <a:t>الإلزامي</a:t>
            </a:r>
          </a:p>
          <a:p>
            <a:pPr rtl="1"/>
            <a:endParaRPr lang="ar-KW" sz="5900" b="1" dirty="0" smtClean="0">
              <a:solidFill>
                <a:srgbClr val="1F497D"/>
              </a:solidFill>
              <a:cs typeface="mohammad bold art 1" pitchFamily="2" charset="-78"/>
            </a:endParaRPr>
          </a:p>
          <a:p>
            <a:pPr rtl="1"/>
            <a:r>
              <a:rPr lang="ar-KW" sz="3600" b="1" dirty="0" smtClean="0">
                <a:solidFill>
                  <a:srgbClr val="1F497D"/>
                </a:solidFill>
                <a:cs typeface="mohammad bold art 1" pitchFamily="2" charset="-78"/>
              </a:rPr>
              <a:t>إدارة الاندماج والاستحواذ</a:t>
            </a:r>
          </a:p>
          <a:p>
            <a:pPr rtl="1"/>
            <a:r>
              <a:rPr lang="ar-KW" sz="2800" b="1" dirty="0" smtClean="0">
                <a:solidFill>
                  <a:srgbClr val="1F497D"/>
                </a:solidFill>
                <a:cs typeface="mohammad bold art 1" pitchFamily="2" charset="-78"/>
              </a:rPr>
              <a:t>12/05/2015</a:t>
            </a:r>
          </a:p>
        </p:txBody>
      </p:sp>
      <p:pic>
        <p:nvPicPr>
          <p:cNvPr id="6" name="Picture 5" descr="Picture 3.png"/>
          <p:cNvPicPr>
            <a:picLocks noChangeAspect="1"/>
          </p:cNvPicPr>
          <p:nvPr/>
        </p:nvPicPr>
        <p:blipFill rotWithShape="1">
          <a:blip r:embed="rId3" cstate="print"/>
          <a:srcRect r="75690"/>
          <a:stretch/>
        </p:blipFill>
        <p:spPr>
          <a:xfrm>
            <a:off x="1" y="0"/>
            <a:ext cx="1907703" cy="6669360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180124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116632"/>
            <a:ext cx="5876925" cy="1143000"/>
          </a:xfrm>
        </p:spPr>
        <p:txBody>
          <a:bodyPr>
            <a:noAutofit/>
          </a:bodyPr>
          <a:lstStyle/>
          <a:p>
            <a:pPr algn="r" rtl="1"/>
            <a:r>
              <a:rPr lang="ar-KW" sz="3200" b="1" dirty="0">
                <a:solidFill>
                  <a:srgbClr val="FF0000"/>
                </a:solidFill>
                <a:cs typeface="mohammad bold art 1" pitchFamily="2" charset="-78"/>
              </a:rPr>
              <a:t>إعلان </a:t>
            </a:r>
            <a:r>
              <a:rPr lang="ar-KW" sz="3200" b="1" dirty="0" smtClean="0">
                <a:solidFill>
                  <a:srgbClr val="FF0000"/>
                </a:solidFill>
                <a:cs typeface="mohammad bold art 1" pitchFamily="2" charset="-78"/>
              </a:rPr>
              <a:t>الهيئة: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68760"/>
            <a:ext cx="8229600" cy="4885402"/>
          </a:xfrm>
        </p:spPr>
        <p:txBody>
          <a:bodyPr>
            <a:noAutofit/>
          </a:bodyPr>
          <a:lstStyle/>
          <a:p>
            <a:pPr algn="just" rtl="1"/>
            <a:endParaRPr lang="ar-KW" sz="1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  <a:p>
            <a:pPr marL="0" lvl="0" indent="0" algn="justLow" rtl="1">
              <a:buNone/>
            </a:pPr>
            <a:r>
              <a:rPr lang="ar-KW" sz="24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سيتم </a:t>
            </a:r>
            <a:r>
              <a:rPr lang="ar-KW" sz="2400" u="sng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الإعلان من قبل هيئة أسواق المال</a:t>
            </a:r>
            <a:r>
              <a:rPr lang="ar-KW" sz="24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عن أي عملية زيادة الملكية يترتب عليه تقديم عرض </a:t>
            </a:r>
            <a:r>
              <a:rPr lang="ar-KW" sz="24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استحواذ إلزامي</a:t>
            </a:r>
            <a:r>
              <a:rPr lang="ar-KW" sz="2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، </a:t>
            </a:r>
            <a:r>
              <a:rPr lang="ar-KW" sz="24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وذلك من خلال الموقع الإلكتروني للهيئة بالإضافة إلى الموقع الإلكتروني لبورصة الأوراق المالية، على أن يلتزم مقدم العرض بالإفصاح عن </a:t>
            </a:r>
            <a:r>
              <a:rPr lang="ar-KW" sz="24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التزامه </a:t>
            </a:r>
            <a:r>
              <a:rPr lang="ar-KW" sz="24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بتقديم عرض </a:t>
            </a:r>
            <a:r>
              <a:rPr lang="ar-KW" sz="24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استحواذ </a:t>
            </a:r>
            <a:r>
              <a:rPr lang="ar-KW" sz="24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إلزامي. </a:t>
            </a:r>
            <a:endParaRPr lang="ar-KW" sz="2400" dirty="0" smtClean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  <a:p>
            <a:pPr marL="0" lvl="0" indent="0" algn="justLow" rtl="1">
              <a:buNone/>
            </a:pPr>
            <a:endParaRPr lang="en-US" sz="10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Low" rtl="1" fontAlgn="auto">
              <a:spcAft>
                <a:spcPts val="0"/>
              </a:spcAft>
              <a:buNone/>
              <a:defRPr/>
            </a:pPr>
            <a:endParaRPr lang="en-US" sz="100" dirty="0"/>
          </a:p>
          <a:p>
            <a:pPr algn="justLow" rtl="1">
              <a:defRPr/>
            </a:pPr>
            <a:r>
              <a:rPr lang="ar-KW" sz="24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متضمنات الإعلان:</a:t>
            </a:r>
          </a:p>
          <a:p>
            <a:pPr lvl="1" algn="justLow" rtl="1"/>
            <a:r>
              <a:rPr lang="ar-KW" sz="22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اسم </a:t>
            </a:r>
            <a:r>
              <a:rPr lang="ar-KW" sz="22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مقدم العرض، </a:t>
            </a:r>
            <a:r>
              <a:rPr lang="ar-KW" sz="22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سواء </a:t>
            </a:r>
            <a:r>
              <a:rPr lang="ar-KW" sz="22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كان شخصاً </a:t>
            </a:r>
            <a:r>
              <a:rPr lang="ar-KW" sz="22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طبيعيا </a:t>
            </a:r>
            <a:r>
              <a:rPr lang="ar-KW" sz="22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أو </a:t>
            </a:r>
            <a:r>
              <a:rPr lang="ar-KW" sz="22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اعتباريا.</a:t>
            </a:r>
            <a:endParaRPr lang="en-US" sz="22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  <a:p>
            <a:pPr lvl="1" algn="justLow" rtl="1"/>
            <a:r>
              <a:rPr lang="ar-KW" sz="22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اسم </a:t>
            </a:r>
            <a:r>
              <a:rPr lang="ar-KW" sz="22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محل العرض، على أن تكون الشركة محل العرض مدرجة في بورصة الأوراق المالية.</a:t>
            </a:r>
            <a:endParaRPr lang="en-US" sz="22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  <a:p>
            <a:pPr lvl="1" algn="justLow" rtl="1"/>
            <a:r>
              <a:rPr lang="ar-KW" sz="22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تذكير </a:t>
            </a:r>
            <a:r>
              <a:rPr lang="ar-KW" sz="22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بجزاء المخالفة وفق ما جاء بالقانون رقم 7 لسنة 2010 بشأن إنشاء هيئة أسواق المال وتنظيم نشاط الأوراق المالية.</a:t>
            </a:r>
            <a:endParaRPr lang="en-US" sz="22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30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31064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56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116632"/>
            <a:ext cx="5876925" cy="1143000"/>
          </a:xfrm>
        </p:spPr>
        <p:txBody>
          <a:bodyPr>
            <a:noAutofit/>
          </a:bodyPr>
          <a:lstStyle/>
          <a:p>
            <a:pPr algn="r" rtl="1"/>
            <a:r>
              <a:rPr lang="ar-KW" sz="3000" b="1" dirty="0" smtClean="0">
                <a:solidFill>
                  <a:srgbClr val="FF0000"/>
                </a:solidFill>
                <a:cs typeface="mohammad bold art 1" pitchFamily="2" charset="-78"/>
              </a:rPr>
              <a:t>2) تعيين مستشار الاستثمار </a:t>
            </a:r>
            <a:br>
              <a:rPr lang="ar-KW" sz="3000" b="1" dirty="0" smtClean="0">
                <a:solidFill>
                  <a:srgbClr val="FF0000"/>
                </a:solidFill>
                <a:cs typeface="mohammad bold art 1" pitchFamily="2" charset="-78"/>
              </a:rPr>
            </a:br>
            <a:r>
              <a:rPr lang="ar-KW" sz="3000" b="1" dirty="0" smtClean="0">
                <a:solidFill>
                  <a:srgbClr val="FF0000"/>
                </a:solidFill>
                <a:cs typeface="mohammad bold art 1" pitchFamily="2" charset="-78"/>
              </a:rPr>
              <a:t>ومدير عملية الاستحواذ:</a:t>
            </a:r>
            <a:endParaRPr lang="en-US" sz="3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351910"/>
            <a:ext cx="8229600" cy="4885402"/>
          </a:xfrm>
        </p:spPr>
        <p:txBody>
          <a:bodyPr>
            <a:noAutofit/>
          </a:bodyPr>
          <a:lstStyle/>
          <a:p>
            <a:pPr algn="just" rtl="1" fontAlgn="auto">
              <a:spcAft>
                <a:spcPts val="0"/>
              </a:spcAft>
              <a:defRPr/>
            </a:pPr>
            <a:endParaRPr lang="ar-KW" sz="400" b="1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rtl="1" fontAlgn="auto">
              <a:spcAft>
                <a:spcPts val="0"/>
              </a:spcAft>
              <a:defRPr/>
            </a:pPr>
            <a:r>
              <a:rPr lang="ar-KW" sz="235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الحصول </a:t>
            </a:r>
            <a:r>
              <a:rPr lang="ar-KW" sz="235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على استشارة مالية مستقلة ومختصة بشأن العرض من مستشار استثمار </a:t>
            </a:r>
            <a:r>
              <a:rPr lang="ar-KW" sz="2350" b="1" u="sng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مستقل وغير ذي مصلحة</a:t>
            </a:r>
            <a:r>
              <a:rPr lang="ar-KW" sz="235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لأي من أطراف العرض </a:t>
            </a:r>
            <a:r>
              <a:rPr lang="ar-KW" sz="2350" b="1" u="sng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ومرخص له من الهيئة</a:t>
            </a:r>
            <a:r>
              <a:rPr lang="ar-KW" sz="235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، واطلاع المساهمين على تفاصيل هذه الاستشارة</a:t>
            </a:r>
            <a:r>
              <a:rPr lang="ar-KW" sz="235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.</a:t>
            </a:r>
          </a:p>
          <a:p>
            <a:pPr algn="justLow" rtl="1" fontAlgn="auto">
              <a:spcAft>
                <a:spcPts val="0"/>
              </a:spcAft>
              <a:defRPr/>
            </a:pPr>
            <a:endParaRPr lang="ar-KW" sz="2000" b="1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lvl="0" algn="justLow" rtl="1">
              <a:defRPr/>
            </a:pPr>
            <a:r>
              <a:rPr lang="ar-KW" sz="235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يجب أن </a:t>
            </a:r>
            <a:r>
              <a:rPr lang="ar-KW" sz="235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تكون</a:t>
            </a:r>
            <a:r>
              <a:rPr lang="ar-SA" sz="235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دراسة مستشار الاستثمار</a:t>
            </a:r>
            <a:r>
              <a:rPr lang="ar-KW" sz="235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SA" sz="235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باللغة العربية،</a:t>
            </a:r>
            <a:r>
              <a:rPr lang="ar-KW" sz="235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235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</a:t>
            </a:r>
            <a:r>
              <a:rPr lang="ar-SA" sz="235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تتضمن الدراسة </a:t>
            </a:r>
            <a:r>
              <a:rPr lang="ar-SA" sz="235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نبذ</a:t>
            </a:r>
            <a:r>
              <a:rPr lang="ar-KW" sz="235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ة</a:t>
            </a:r>
            <a:r>
              <a:rPr lang="ar-SA" sz="235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SA" sz="235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عن قطاع الشركة محل العرض وحجم </a:t>
            </a:r>
            <a:r>
              <a:rPr lang="ar-KW" sz="235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سيطرة مقدم العرض </a:t>
            </a:r>
            <a:r>
              <a:rPr lang="ar-SA" sz="235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على </a:t>
            </a:r>
            <a:r>
              <a:rPr lang="ar-SA" sz="235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إجمالي</a:t>
            </a:r>
            <a:r>
              <a:rPr lang="ar-KW" sz="235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235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نسبة قيمة السوق المعنية</a:t>
            </a:r>
            <a:r>
              <a:rPr lang="ar-SA" sz="235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بعد </a:t>
            </a:r>
            <a:r>
              <a:rPr lang="ar-KW" sz="235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تنفيذ </a:t>
            </a:r>
            <a:r>
              <a:rPr lang="ar-SA" sz="235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الاستحواذ</a:t>
            </a:r>
            <a:r>
              <a:rPr lang="ar-SA" sz="235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.</a:t>
            </a:r>
            <a:endParaRPr lang="ar-KW" sz="2350" b="1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lvl="0" indent="0" algn="justLow" rtl="1">
              <a:buNone/>
              <a:defRPr/>
            </a:pPr>
            <a:endParaRPr lang="ar-KW" sz="2350" b="1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rtl="1">
              <a:defRPr/>
            </a:pPr>
            <a:r>
              <a:rPr lang="ar-KW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كما يقوم مقدم العرض بتعيين </a:t>
            </a:r>
            <a:r>
              <a:rPr lang="ar-KW" sz="2400" b="1" u="sng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مدير لعملية </a:t>
            </a:r>
            <a:r>
              <a:rPr lang="ar-KW" sz="2400" b="1" u="sng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الاستحواذ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24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وهو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24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شخص مرخص له من قبل الهيئة لممارسة نشاط إدارة المحافظ الاستثمارية بغرض تجميع أسهم الراغبين بالمشاركة في عملية الاستحواذ.</a:t>
            </a:r>
            <a:endParaRPr lang="en-US" sz="24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rtl="1">
              <a:defRPr/>
            </a:pPr>
            <a:endParaRPr lang="ar-KW" sz="2400" b="1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rtl="1">
              <a:defRPr/>
            </a:pPr>
            <a:endParaRPr lang="en-US" sz="24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lvl="0" algn="justLow" rtl="1">
              <a:defRPr/>
            </a:pPr>
            <a:endParaRPr lang="ar-KW" sz="2350" b="1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lvl="0" algn="justLow" rtl="1">
              <a:defRPr/>
            </a:pPr>
            <a:endParaRPr lang="ar-KW" sz="12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4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31302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69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116632"/>
            <a:ext cx="5876925" cy="1143000"/>
          </a:xfrm>
        </p:spPr>
        <p:txBody>
          <a:bodyPr>
            <a:noAutofit/>
          </a:bodyPr>
          <a:lstStyle/>
          <a:p>
            <a:pPr algn="r" rtl="1"/>
            <a:r>
              <a:rPr lang="ar-KW" sz="3200" b="1" dirty="0" smtClean="0">
                <a:solidFill>
                  <a:srgbClr val="FF0000"/>
                </a:solidFill>
                <a:cs typeface="mohammad bold art 1" pitchFamily="2" charset="-78"/>
              </a:rPr>
              <a:t>3) تقديم مستند</a:t>
            </a:r>
            <a:r>
              <a:rPr lang="ar-KW" sz="3200" b="1" dirty="0">
                <a:solidFill>
                  <a:srgbClr val="FF0000"/>
                </a:solidFill>
                <a:cs typeface="mohammad bold art 1" pitchFamily="2" charset="-78"/>
              </a:rPr>
              <a:t> </a:t>
            </a:r>
            <a:r>
              <a:rPr lang="ar-KW" sz="3200" b="1" dirty="0" smtClean="0">
                <a:solidFill>
                  <a:srgbClr val="FF0000"/>
                </a:solidFill>
                <a:cs typeface="mohammad bold art 1" pitchFamily="2" charset="-78"/>
              </a:rPr>
              <a:t>العرض للهيئة: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07894"/>
            <a:ext cx="8229600" cy="4885402"/>
          </a:xfrm>
        </p:spPr>
        <p:txBody>
          <a:bodyPr>
            <a:noAutofit/>
          </a:bodyPr>
          <a:lstStyle/>
          <a:p>
            <a:pPr lvl="0" algn="r" rtl="1"/>
            <a:endParaRPr lang="ar-KW" sz="1200" b="1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lvl="0" algn="justLow" rtl="1"/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يُسلم </a:t>
            </a:r>
            <a:r>
              <a:rPr lang="ar-KW" sz="2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مقدم العرض مستند العرض وكافة المستندات المطلوبة إلى الهيئة للموافقة على نشر المستند </a:t>
            </a:r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ودفع </a:t>
            </a:r>
            <a:r>
              <a:rPr lang="ar-KW" sz="2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الرسوم المقررة </a:t>
            </a:r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لذلك، </a:t>
            </a:r>
            <a:r>
              <a:rPr lang="ar-KW" sz="2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وللهيئة الرد خلال عشرة أيام عمل من استلام كافة المستندات </a:t>
            </a:r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المطلوبة.</a:t>
            </a:r>
          </a:p>
          <a:p>
            <a:pPr algn="justLow" rtl="1"/>
            <a:endParaRPr lang="ar-KW" sz="1200" b="1" u="sng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rtl="1"/>
            <a:r>
              <a:rPr lang="ar-KW" sz="2800" b="1" u="sng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لا </a:t>
            </a:r>
            <a:r>
              <a:rPr lang="ar-KW" sz="2800" b="1" u="sng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يجوز</a:t>
            </a:r>
            <a:r>
              <a:rPr lang="ar-KW" sz="2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نشر مستند العرض قبل موافقة الهيئة عليه. </a:t>
            </a:r>
          </a:p>
          <a:p>
            <a:pPr lvl="0" algn="justLow" rtl="1"/>
            <a:endParaRPr lang="ar-KW" sz="16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lvl="0" algn="justLow" rtl="1"/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تجدون </a:t>
            </a:r>
            <a:r>
              <a:rPr lang="ar-KW" sz="2800" b="1" u="sng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الحد الأدنى </a:t>
            </a:r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لمتطلبات </a:t>
            </a:r>
            <a:r>
              <a:rPr lang="ar-KW" sz="2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مستند </a:t>
            </a:r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العرض ومرفقاته </a:t>
            </a:r>
            <a:r>
              <a:rPr lang="ar-KW" sz="2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في المواد (258 إلى 262) من اللائحة التنفيذية للقانون رقم 7 لسنة </a:t>
            </a:r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2010، وهي كالآتي: </a:t>
            </a:r>
            <a:endParaRPr lang="en-US" sz="28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lvl="0" algn="just" rtl="1"/>
            <a:endParaRPr lang="en-US" sz="26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r" rtl="1">
              <a:defRPr/>
            </a:pPr>
            <a:endParaRPr lang="ar-KW" sz="3600" dirty="0" smtClean="0"/>
          </a:p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30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33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000" b="1" dirty="0" smtClean="0">
                <a:solidFill>
                  <a:srgbClr val="FF0000"/>
                </a:solidFill>
                <a:cs typeface="mohammad bold art 1" pitchFamily="2" charset="-78"/>
              </a:rPr>
              <a:t>متطلبات مستند العرض:</a:t>
            </a:r>
            <a:endParaRPr lang="en-US" sz="3000" b="1" dirty="0">
              <a:solidFill>
                <a:srgbClr val="FF0000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196752"/>
            <a:ext cx="8229600" cy="4525963"/>
          </a:xfrm>
        </p:spPr>
        <p:txBody>
          <a:bodyPr>
            <a:noAutofit/>
          </a:bodyPr>
          <a:lstStyle/>
          <a:p>
            <a:pPr marL="0" lvl="0" indent="0" algn="justLow" rtl="1">
              <a:buNone/>
            </a:pPr>
            <a:endParaRPr lang="ar-KW" dirty="0" smtClean="0">
              <a:solidFill>
                <a:srgbClr val="1F497D"/>
              </a:solidFill>
              <a:latin typeface="Calibri" pitchFamily="34" charset="0"/>
            </a:endParaRPr>
          </a:p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13</a:t>
            </a:fld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7704" y="1302221"/>
            <a:ext cx="5619750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188640"/>
            <a:ext cx="5876925" cy="1143000"/>
          </a:xfrm>
        </p:spPr>
        <p:txBody>
          <a:bodyPr>
            <a:noAutofit/>
          </a:bodyPr>
          <a:lstStyle/>
          <a:p>
            <a:pPr algn="r" rtl="1"/>
            <a:r>
              <a:rPr lang="ar-KW" sz="2800" b="1" dirty="0" smtClean="0">
                <a:solidFill>
                  <a:srgbClr val="FF0000"/>
                </a:solidFill>
                <a:cs typeface="mohammad bold art 1" pitchFamily="2" charset="-78"/>
              </a:rPr>
              <a:t>سعر عرض </a:t>
            </a:r>
            <a:r>
              <a:rPr lang="ar-KW" sz="2800" b="1" dirty="0">
                <a:solidFill>
                  <a:srgbClr val="FF0000"/>
                </a:solidFill>
                <a:cs typeface="mohammad bold art 1" pitchFamily="2" charset="-78"/>
              </a:rPr>
              <a:t>الاستحواذ الإلزامي</a:t>
            </a:r>
            <a:r>
              <a:rPr lang="ar-KW" sz="2800" b="1" dirty="0" smtClean="0">
                <a:solidFill>
                  <a:srgbClr val="FF0000"/>
                </a:solidFill>
                <a:cs typeface="mohammad bold art 1" pitchFamily="2" charset="-78"/>
              </a:rPr>
              <a:t>:</a:t>
            </a:r>
            <a:endParaRPr lang="en-US" sz="2800" b="1" dirty="0">
              <a:solidFill>
                <a:srgbClr val="FF0000"/>
              </a:solidFill>
              <a:cs typeface="mohammad bold art 1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1173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311976"/>
            <a:ext cx="8071048" cy="69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F.S.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pPr marL="0" indent="0" algn="justLow" rtl="1">
              <a:buNone/>
            </a:pPr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بناءً على قرار </a:t>
            </a:r>
            <a:r>
              <a:rPr lang="ar-KW" sz="22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مجلس المفوضين رقم: </a:t>
            </a:r>
            <a:r>
              <a:rPr lang="ar-KW" sz="2200" b="1" dirty="0" err="1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م.م.ه</a:t>
            </a:r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ـ 10-12 </a:t>
            </a:r>
            <a:r>
              <a:rPr lang="ar-KW" sz="22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لسنة 2013، تم تعديل نص </a:t>
            </a:r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المادة </a:t>
            </a:r>
            <a:r>
              <a:rPr lang="ar-KW" sz="22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(274) </a:t>
            </a:r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من اللائحة التنفيذية للقانون رقم 7 لسنة 2010</a:t>
            </a:r>
            <a:r>
              <a:rPr lang="ar-KW" sz="22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إلى </a:t>
            </a:r>
            <a:r>
              <a:rPr lang="ar-KW" sz="22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التالي:</a:t>
            </a:r>
            <a:endParaRPr lang="en-US" sz="22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Low" rtl="1">
              <a:buNone/>
            </a:pPr>
            <a:r>
              <a:rPr lang="en-US" sz="22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“</a:t>
            </a:r>
            <a:r>
              <a:rPr lang="ar-KW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يجب أن يكون العرض المقدم بموجب العرض الإلزامي، عرضاً </a:t>
            </a:r>
            <a:r>
              <a:rPr lang="ar-KW" sz="2200" u="sng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نقدياً</a:t>
            </a:r>
            <a:r>
              <a:rPr lang="ar-KW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لا يقل عن، إما:</a:t>
            </a:r>
            <a:endParaRPr lang="en-US" sz="22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lvl="0" indent="0" algn="justLow" rtl="1">
              <a:buNone/>
            </a:pPr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1. </a:t>
            </a:r>
            <a:r>
              <a:rPr lang="ar-SA" sz="2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المتوسط </a:t>
            </a:r>
            <a:r>
              <a:rPr lang="ar-SA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المرجح للسعر اليومي في </a:t>
            </a:r>
            <a:r>
              <a:rPr lang="ar-SA" sz="2200" u="sng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البورصة</a:t>
            </a:r>
            <a:r>
              <a:rPr lang="ar-SA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للشركة محل العرض خلال الأشهر الستة السابقة لتاريخ الإفصاح عن عرض </a:t>
            </a:r>
            <a:r>
              <a:rPr lang="ar-SA" sz="2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</a:t>
            </a:r>
            <a:r>
              <a:rPr lang="ar-KW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</a:t>
            </a:r>
            <a:r>
              <a:rPr lang="ar-SA" sz="2200" dirty="0" err="1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ستحواذ</a:t>
            </a:r>
            <a:r>
              <a:rPr lang="ar-SA" sz="2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SA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الإلزامي، وتحتسب البورصة ذلك السعر. أو؛</a:t>
            </a:r>
            <a:endParaRPr lang="en-US" sz="22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lvl="0" indent="0" algn="justLow" rtl="1">
              <a:buNone/>
            </a:pPr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2. </a:t>
            </a:r>
            <a:r>
              <a:rPr lang="ar-SA" sz="2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أعلى </a:t>
            </a:r>
            <a:r>
              <a:rPr lang="ar-SA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سعر مدفوع من قبل مقدم العرض، أو أي طرف تابع له أو متحالف معه، خلال الأشهر الستة السابقة لتاريخ الإفصاح عن عرض </a:t>
            </a:r>
            <a:r>
              <a:rPr lang="ar-SA" sz="2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</a:t>
            </a:r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</a:t>
            </a:r>
            <a:r>
              <a:rPr lang="ar-SA" sz="2200" dirty="0" err="1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ستحواذ</a:t>
            </a:r>
            <a:r>
              <a:rPr lang="ar-SA" sz="2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SA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الإلزامي.</a:t>
            </a:r>
            <a:endParaRPr lang="en-US" sz="22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Low" rtl="1">
              <a:buNone/>
            </a:pPr>
            <a:r>
              <a:rPr lang="ar-SA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أيهما أعلى.</a:t>
            </a:r>
            <a:r>
              <a:rPr lang="ar-SA" sz="22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"</a:t>
            </a:r>
            <a:endParaRPr lang="en-US" sz="22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Low" rtl="1">
              <a:buNone/>
            </a:pPr>
            <a:r>
              <a:rPr lang="ar-KW" sz="2000" b="1" u="sng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ملاحظة</a:t>
            </a:r>
            <a:r>
              <a:rPr lang="ar-KW" sz="2000" b="1" u="sng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:</a:t>
            </a:r>
            <a:r>
              <a:rPr lang="ar-KW" sz="20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السعر الوارد في المادة (274) هو </a:t>
            </a:r>
            <a:r>
              <a:rPr lang="ar-KW" sz="2000" u="sng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الحد الأدنى لسعر العرض</a:t>
            </a:r>
            <a:r>
              <a:rPr lang="ar-KW" sz="20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في حالات </a:t>
            </a:r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الاستحواذ </a:t>
            </a:r>
            <a:r>
              <a:rPr lang="ar-KW" sz="20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الإلزامي </a:t>
            </a:r>
            <a:r>
              <a:rPr lang="ar-KW" sz="2000" u="sng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وأنه </a:t>
            </a:r>
            <a:r>
              <a:rPr lang="ar-KW" sz="2000" u="sng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ليس من متطلبات مستند العرض أو </a:t>
            </a:r>
            <a:r>
              <a:rPr lang="ar-KW" sz="2000" u="sng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الاستشارة </a:t>
            </a:r>
            <a:r>
              <a:rPr lang="ar-KW" sz="2000" u="sng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المالية، وليس على مقدم العرض </a:t>
            </a:r>
            <a:r>
              <a:rPr lang="ar-KW" sz="2000" u="sng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الإعلان عنه.</a:t>
            </a:r>
            <a:endParaRPr lang="en-US" sz="2000" u="sng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667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116632"/>
            <a:ext cx="5876925" cy="1143000"/>
          </a:xfrm>
        </p:spPr>
        <p:txBody>
          <a:bodyPr>
            <a:noAutofit/>
          </a:bodyPr>
          <a:lstStyle/>
          <a:p>
            <a:pPr algn="r" rtl="1"/>
            <a:r>
              <a:rPr lang="ar-KW" sz="2800" b="1" dirty="0" smtClean="0">
                <a:solidFill>
                  <a:srgbClr val="FF0000"/>
                </a:solidFill>
                <a:cs typeface="mohammad bold art 1" pitchFamily="2" charset="-78"/>
              </a:rPr>
              <a:t>الاستحواذ في حالات تعارض المصـالح</a:t>
            </a:r>
            <a:br>
              <a:rPr lang="ar-KW" sz="2800" b="1" dirty="0" smtClean="0">
                <a:solidFill>
                  <a:srgbClr val="FF0000"/>
                </a:solidFill>
                <a:cs typeface="mohammad bold art 1" pitchFamily="2" charset="-78"/>
              </a:rPr>
            </a:br>
            <a:r>
              <a:rPr lang="ar-KW" sz="2800" b="1" dirty="0" smtClean="0">
                <a:solidFill>
                  <a:srgbClr val="FF0000"/>
                </a:solidFill>
                <a:cs typeface="mohammad bold art 1" pitchFamily="2" charset="-78"/>
              </a:rPr>
              <a:t> أو وجود </a:t>
            </a:r>
            <a:r>
              <a:rPr lang="ar-KW" sz="28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أطراف </a:t>
            </a:r>
            <a:r>
              <a:rPr lang="ar-KW" sz="2800" b="1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ذوي سيطرة </a:t>
            </a:r>
            <a:r>
              <a:rPr lang="ar-KW" sz="28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فعلية:</a:t>
            </a:r>
            <a:endParaRPr lang="en-US" sz="2800" b="1" dirty="0">
              <a:solidFill>
                <a:srgbClr val="FF0000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324443"/>
            <a:ext cx="8229600" cy="4608512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endParaRPr lang="ar-KW" sz="100" b="1" dirty="0" smtClean="0">
              <a:solidFill>
                <a:srgbClr val="FF0000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r" rtl="1">
              <a:buNone/>
            </a:pPr>
            <a:r>
              <a:rPr lang="ar-KW" sz="22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تعارض </a:t>
            </a:r>
            <a:r>
              <a:rPr lang="ar-KW" sz="2200" b="1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المصالح </a:t>
            </a:r>
            <a:r>
              <a:rPr lang="ar-KW" sz="22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لأعضـاء مجلس </a:t>
            </a:r>
            <a:r>
              <a:rPr lang="ar-KW" sz="2200" b="1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الإدارة:</a:t>
            </a:r>
            <a:endParaRPr lang="en-US" sz="2200" b="1" dirty="0">
              <a:solidFill>
                <a:srgbClr val="FF0000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/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يجب </a:t>
            </a:r>
            <a:r>
              <a:rPr lang="ar-KW" sz="22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تقديم التعهدات والإقرارت اللازمة للهيئة </a:t>
            </a:r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بالالتزام </a:t>
            </a:r>
            <a:r>
              <a:rPr lang="ar-KW" sz="22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بالأحكام </a:t>
            </a:r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المادة (</a:t>
            </a:r>
            <a:r>
              <a:rPr lang="ar-KW" sz="22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282) من اللائحة التنفيذية للقانون رقم 7 لسنة </a:t>
            </a:r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2010</a:t>
            </a:r>
            <a:r>
              <a:rPr lang="ar-KW" sz="22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وذلك في </a:t>
            </a:r>
            <a:r>
              <a:rPr lang="ar-KW" sz="22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حال وجود تعارض مصالح في عملية </a:t>
            </a:r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الاستحواذ وذلك كمرفق لمستند العرض.</a:t>
            </a:r>
          </a:p>
          <a:p>
            <a:pPr algn="just" rtl="1"/>
            <a:endParaRPr lang="en-US" sz="6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r" rtl="1" fontAlgn="base">
              <a:spcBef>
                <a:spcPts val="0"/>
              </a:spcBef>
              <a:spcAft>
                <a:spcPts val="1000"/>
              </a:spcAft>
              <a:buNone/>
            </a:pPr>
            <a:r>
              <a:rPr lang="ar-KW" sz="22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الاستحواذ </a:t>
            </a:r>
            <a:r>
              <a:rPr lang="ar-KW" sz="2200" b="1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عند وجود </a:t>
            </a:r>
            <a:r>
              <a:rPr lang="ar-KW" sz="22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أطراف </a:t>
            </a:r>
            <a:r>
              <a:rPr lang="ar-KW" sz="2200" b="1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ذوي سيطرة فعلية: </a:t>
            </a:r>
            <a:endParaRPr lang="en-US" sz="2200" b="1" dirty="0">
              <a:solidFill>
                <a:srgbClr val="FF0000"/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rtl="1" fontAlgn="base">
              <a:spcBef>
                <a:spcPts val="0"/>
              </a:spcBef>
              <a:spcAft>
                <a:spcPts val="1000"/>
              </a:spcAft>
            </a:pPr>
            <a:r>
              <a:rPr lang="ar-KW" sz="22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عند وجود أطراف ذوي سيطرة فعلية يكون العرض خاضعاً للشروط الإضافية المنصوص عليها في المواد (284 - 286) من اللائحة التنفيذية للقانون رقم 7 لسنة 2010.</a:t>
            </a:r>
            <a:endParaRPr lang="en-US" sz="22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r" rtl="1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3"/>
            </a:pPr>
            <a:endParaRPr lang="ar-KW" sz="18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F.S.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564141" y="4546745"/>
            <a:ext cx="1664043" cy="1371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34162" y="4584845"/>
            <a:ext cx="15240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b="1" dirty="0" smtClean="0">
                <a:solidFill>
                  <a:prstClr val="black"/>
                </a:solidFill>
                <a:cs typeface="mohammad bold art 1" pitchFamily="2" charset="-78"/>
              </a:rPr>
              <a:t>طرف ذو السيطرة الفعلية</a:t>
            </a:r>
            <a:endParaRPr lang="en-US" b="1" dirty="0">
              <a:solidFill>
                <a:prstClr val="black"/>
              </a:solidFill>
              <a:cs typeface="mohammad bold art 1" pitchFamily="2" charset="-7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276816" y="4221088"/>
            <a:ext cx="1409702" cy="92393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 smtClean="0">
                <a:solidFill>
                  <a:prstClr val="black"/>
                </a:solidFill>
                <a:latin typeface="Sakkal Majalla" pitchFamily="2" charset="-78"/>
                <a:cs typeface="mohammad bold art 1" pitchFamily="2" charset="-78"/>
              </a:rPr>
              <a:t>الشركة مقـدم العـــــرض</a:t>
            </a:r>
            <a:endParaRPr lang="en-US" dirty="0">
              <a:solidFill>
                <a:prstClr val="black"/>
              </a:solidFill>
              <a:latin typeface="Sakkal Majalla" pitchFamily="2" charset="-78"/>
              <a:cs typeface="mohammad bold art 1" pitchFamily="2" charset="-78"/>
            </a:endParaRPr>
          </a:p>
        </p:txBody>
      </p:sp>
      <p:cxnSp>
        <p:nvCxnSpPr>
          <p:cNvPr id="16" name="Straight Arrow Connector 15"/>
          <p:cNvCxnSpPr>
            <a:stCxn id="10" idx="2"/>
          </p:cNvCxnSpPr>
          <p:nvPr/>
        </p:nvCxnSpPr>
        <p:spPr>
          <a:xfrm flipH="1" flipV="1">
            <a:off x="3635032" y="4892417"/>
            <a:ext cx="929109" cy="340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686517" y="5232545"/>
            <a:ext cx="877623" cy="3456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2276816" y="5165041"/>
            <a:ext cx="1409700" cy="92393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 smtClean="0">
                <a:solidFill>
                  <a:prstClr val="black"/>
                </a:solidFill>
                <a:latin typeface="Sakkal Majalla" pitchFamily="2" charset="-78"/>
                <a:cs typeface="mohammad bold art 1" pitchFamily="2" charset="-78"/>
              </a:rPr>
              <a:t>الشركة محل العـــــرض</a:t>
            </a:r>
            <a:endParaRPr lang="en-US" dirty="0">
              <a:solidFill>
                <a:prstClr val="black"/>
              </a:solidFill>
              <a:latin typeface="Sakkal Majalla" pitchFamily="2" charset="-78"/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591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188640"/>
            <a:ext cx="5876925" cy="1143000"/>
          </a:xfrm>
        </p:spPr>
        <p:txBody>
          <a:bodyPr>
            <a:noAutofit/>
          </a:bodyPr>
          <a:lstStyle/>
          <a:p>
            <a:pPr algn="r" rtl="1"/>
            <a:r>
              <a:rPr lang="ar-KW" sz="2800" b="1" dirty="0" smtClean="0">
                <a:solidFill>
                  <a:srgbClr val="FF0000"/>
                </a:solidFill>
                <a:cs typeface="mohammad bold art 1" pitchFamily="2" charset="-78"/>
              </a:rPr>
              <a:t>4) النشر</a:t>
            </a:r>
            <a:r>
              <a:rPr lang="ar-KW" sz="2800" b="1" dirty="0">
                <a:solidFill>
                  <a:srgbClr val="FF0000"/>
                </a:solidFill>
                <a:cs typeface="mohammad bold art 1" pitchFamily="2" charset="-78"/>
              </a:rPr>
              <a:t> والإعلان </a:t>
            </a:r>
            <a:r>
              <a:rPr lang="ar-KW" sz="2800" b="1" dirty="0" smtClean="0">
                <a:solidFill>
                  <a:srgbClr val="FF0000"/>
                </a:solidFill>
                <a:cs typeface="mohammad bold art 1" pitchFamily="2" charset="-78"/>
              </a:rPr>
              <a:t>عن مستند العرض:</a:t>
            </a:r>
            <a:endParaRPr lang="en-US" sz="3000" b="1" dirty="0">
              <a:solidFill>
                <a:srgbClr val="FF0000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12776"/>
            <a:ext cx="8229600" cy="4525963"/>
          </a:xfrm>
        </p:spPr>
        <p:txBody>
          <a:bodyPr>
            <a:noAutofit/>
          </a:bodyPr>
          <a:lstStyle/>
          <a:p>
            <a:pPr marL="0" lvl="0" indent="0" algn="justLow" rtl="1">
              <a:buNone/>
            </a:pPr>
            <a:r>
              <a:rPr lang="ar-KW" sz="2600" u="sng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في </a:t>
            </a:r>
            <a:r>
              <a:rPr lang="ar-KW" sz="2600" u="sng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حال موافقة الهيئة على </a:t>
            </a:r>
            <a:r>
              <a:rPr lang="ar-KW" sz="2600" u="sng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مستند عرض </a:t>
            </a:r>
            <a:r>
              <a:rPr lang="ar-KW" sz="2600" u="sng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الاستحواذ</a:t>
            </a:r>
            <a:r>
              <a:rPr lang="ar-KW" sz="2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، يرسل مقدم العرض أو من ينوب عنه نسخة من مستند العرض إلى الشركة محل </a:t>
            </a:r>
            <a:r>
              <a:rPr lang="ar-KW" sz="26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العرض، كما </a:t>
            </a:r>
            <a:r>
              <a:rPr lang="ar-KW" sz="2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يُنشر مستند العرض في الموقع الإلكتروني لبورصة الأوراق المالية والمواقع الإلكترونية التابعة لمقدم العرض والشركة محل </a:t>
            </a:r>
            <a:r>
              <a:rPr lang="ar-KW" sz="26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العرض:</a:t>
            </a:r>
            <a:endParaRPr lang="en-US" sz="26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r" rtl="1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3"/>
            </a:pPr>
            <a:endParaRPr lang="ar-KW" sz="3800" dirty="0">
              <a:solidFill>
                <a:srgbClr val="1F497D"/>
              </a:solidFill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F.S.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709864" y="4019455"/>
            <a:ext cx="1664043" cy="1371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779885" y="4057555"/>
            <a:ext cx="15240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 smtClean="0">
                <a:solidFill>
                  <a:schemeClr val="tx1"/>
                </a:solidFill>
                <a:cs typeface="mohammad bold art 1" pitchFamily="2" charset="-78"/>
              </a:rPr>
              <a:t>مقدم العرض</a:t>
            </a:r>
            <a:endParaRPr lang="en-US" dirty="0">
              <a:solidFill>
                <a:schemeClr val="tx1"/>
              </a:solidFill>
              <a:cs typeface="mohammad bold art 1" pitchFamily="2" charset="-7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059832" y="4312607"/>
            <a:ext cx="1209573" cy="10403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 smtClean="0">
                <a:solidFill>
                  <a:schemeClr val="tx1"/>
                </a:solidFill>
                <a:latin typeface="Sakkal Majalla" pitchFamily="2" charset="-78"/>
                <a:cs typeface="mohammad bold art 1" pitchFamily="2" charset="-78"/>
              </a:rPr>
              <a:t>بورصة الأوراق المالية</a:t>
            </a:r>
            <a:endParaRPr lang="en-US" dirty="0">
              <a:solidFill>
                <a:schemeClr val="tx1"/>
              </a:solidFill>
              <a:latin typeface="Sakkal Majalla" pitchFamily="2" charset="-78"/>
              <a:cs typeface="mohammad bold art 1" pitchFamily="2" charset="-78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461964" y="3597522"/>
            <a:ext cx="990600" cy="8284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 smtClean="0">
                <a:solidFill>
                  <a:schemeClr val="tx1"/>
                </a:solidFill>
                <a:latin typeface="Sakkal Majalla" pitchFamily="2" charset="-78"/>
                <a:cs typeface="mohammad bold art 1" pitchFamily="2" charset="-78"/>
              </a:rPr>
              <a:t>هيئة أسواق المال</a:t>
            </a:r>
            <a:endParaRPr lang="en-US" dirty="0">
              <a:solidFill>
                <a:schemeClr val="tx1"/>
              </a:solidFill>
              <a:latin typeface="Sakkal Majalla" pitchFamily="2" charset="-78"/>
              <a:cs typeface="mohammad bold art 1" pitchFamily="2" charset="-78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389884" y="4976846"/>
            <a:ext cx="1062680" cy="8284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 smtClean="0">
                <a:solidFill>
                  <a:schemeClr val="tx1"/>
                </a:solidFill>
                <a:latin typeface="Sakkal Majalla" pitchFamily="2" charset="-78"/>
                <a:cs typeface="mohammad bold art 1" pitchFamily="2" charset="-78"/>
              </a:rPr>
              <a:t>محل العرض</a:t>
            </a:r>
            <a:endParaRPr lang="en-US" dirty="0">
              <a:solidFill>
                <a:schemeClr val="tx1"/>
              </a:solidFill>
              <a:latin typeface="Sakkal Majalla" pitchFamily="2" charset="-78"/>
              <a:cs typeface="mohammad bold art 1" pitchFamily="2" charset="-78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489634" y="4019455"/>
            <a:ext cx="1290252" cy="2715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269405" y="4659430"/>
            <a:ext cx="2440459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504050" y="5074090"/>
            <a:ext cx="1213021" cy="2573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827584" y="4245672"/>
            <a:ext cx="1552627" cy="8284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 smtClean="0">
                <a:solidFill>
                  <a:schemeClr val="tx1"/>
                </a:solidFill>
                <a:latin typeface="Sakkal Majalla" pitchFamily="2" charset="-78"/>
                <a:cs typeface="mohammad bold art 1" pitchFamily="2" charset="-78"/>
              </a:rPr>
              <a:t>المساهمين</a:t>
            </a:r>
            <a:endParaRPr lang="en-US" dirty="0">
              <a:solidFill>
                <a:schemeClr val="tx1"/>
              </a:solidFill>
              <a:latin typeface="Sakkal Majalla" pitchFamily="2" charset="-78"/>
              <a:cs typeface="mohammad bold art 1" pitchFamily="2" charset="-78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2380211" y="4689389"/>
            <a:ext cx="679621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37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188640"/>
            <a:ext cx="5876925" cy="1143000"/>
          </a:xfrm>
        </p:spPr>
        <p:txBody>
          <a:bodyPr>
            <a:noAutofit/>
          </a:bodyPr>
          <a:lstStyle/>
          <a:p>
            <a:pPr algn="r" rtl="1"/>
            <a:r>
              <a:rPr lang="ar-KW" sz="2800" b="1" dirty="0">
                <a:solidFill>
                  <a:srgbClr val="FF0000"/>
                </a:solidFill>
                <a:cs typeface="mohammad bold art 1" pitchFamily="2" charset="-78"/>
              </a:rPr>
              <a:t>الإعلان</a:t>
            </a:r>
            <a:r>
              <a:rPr lang="ar-KW" sz="2800" b="1" dirty="0" smtClean="0">
                <a:solidFill>
                  <a:schemeClr val="accent2">
                    <a:lumMod val="50000"/>
                  </a:schemeClr>
                </a:solidFill>
                <a:cs typeface="mohammad bold art 1" pitchFamily="2" charset="-78"/>
              </a:rPr>
              <a:t> </a:t>
            </a:r>
            <a:r>
              <a:rPr lang="ar-KW" sz="2800" b="1" dirty="0" smtClean="0">
                <a:solidFill>
                  <a:srgbClr val="FF0000"/>
                </a:solidFill>
                <a:cs typeface="mohammad bold art 1" pitchFamily="2" charset="-78"/>
              </a:rPr>
              <a:t>عن </a:t>
            </a:r>
            <a:r>
              <a:rPr lang="ar-KW" sz="2800" b="1" dirty="0">
                <a:solidFill>
                  <a:srgbClr val="FF0000"/>
                </a:solidFill>
                <a:cs typeface="mohammad bold art 1" pitchFamily="2" charset="-78"/>
              </a:rPr>
              <a:t>مستند </a:t>
            </a:r>
            <a:r>
              <a:rPr lang="ar-KW" sz="2800" b="1" dirty="0" smtClean="0">
                <a:solidFill>
                  <a:srgbClr val="FF0000"/>
                </a:solidFill>
                <a:cs typeface="mohammad bold art 1" pitchFamily="2" charset="-78"/>
              </a:rPr>
              <a:t>العرض:</a:t>
            </a:r>
            <a:endParaRPr lang="en-US" sz="2800" b="1" dirty="0">
              <a:solidFill>
                <a:srgbClr val="FF0000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95325"/>
            <a:ext cx="8229600" cy="4525963"/>
          </a:xfrm>
        </p:spPr>
        <p:txBody>
          <a:bodyPr>
            <a:noAutofit/>
          </a:bodyPr>
          <a:lstStyle/>
          <a:p>
            <a:pPr algn="justLow" rtl="1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ar-KW" sz="7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rtl="1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كما يعلن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مقدم العرض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أو من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ينوب عنه موافقة الهيئة على نشر مستند عرض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الاستحواذ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وفق آلية الإعلان الخاصة بعرض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الاستحواذ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الإلزامي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وهي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كالتالي:</a:t>
            </a:r>
          </a:p>
          <a:p>
            <a:pPr marL="0" indent="0" algn="justLow" rtl="1">
              <a:buNone/>
            </a:pPr>
            <a:r>
              <a:rPr lang="ar-KW" sz="2800" b="1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الإعلان في كل من: </a:t>
            </a:r>
            <a:endParaRPr lang="en-US" sz="2800" b="1" dirty="0">
              <a:solidFill>
                <a:srgbClr val="FF0000"/>
              </a:solidFill>
              <a:latin typeface="Calibri" pitchFamily="34" charset="0"/>
              <a:cs typeface="mohammad bold art 1" pitchFamily="2" charset="-78"/>
            </a:endParaRPr>
          </a:p>
          <a:p>
            <a:pPr lvl="0" algn="justLow" rtl="1"/>
            <a:r>
              <a:rPr lang="ar-KW" sz="2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الموقع الإلكتروني لبورصة الأوراق المالية.</a:t>
            </a:r>
            <a:endParaRPr lang="en-US" sz="28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lvl="0" algn="justLow" rtl="1"/>
            <a:r>
              <a:rPr lang="ar-KW" sz="2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الموقع الإلكتروني للشركة مقدم العرض ومحل العرض.</a:t>
            </a:r>
            <a:endParaRPr lang="en-US" sz="28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rtl="1"/>
            <a:r>
              <a:rPr lang="ar-KW" sz="2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صحيفتين يوميتين على </a:t>
            </a:r>
            <a:r>
              <a:rPr lang="ar-KW" sz="2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الأقل.</a:t>
            </a:r>
            <a:endParaRPr lang="en-US" sz="28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" rtl="1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b="1" dirty="0">
              <a:solidFill>
                <a:schemeClr val="tx2"/>
              </a:solidFill>
              <a:latin typeface="Calibri" pitchFamily="34" charset="0"/>
            </a:endParaRPr>
          </a:p>
          <a:p>
            <a:pPr algn="r" rtl="1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3"/>
            </a:pPr>
            <a:endParaRPr lang="ar-KW" sz="3800" dirty="0">
              <a:solidFill>
                <a:srgbClr val="1F497D"/>
              </a:solidFill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F.S.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33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188640"/>
            <a:ext cx="5876925" cy="1143000"/>
          </a:xfrm>
        </p:spPr>
        <p:txBody>
          <a:bodyPr>
            <a:noAutofit/>
          </a:bodyPr>
          <a:lstStyle/>
          <a:p>
            <a:pPr algn="r" rtl="1"/>
            <a:r>
              <a:rPr lang="ar-KW" sz="3000" b="1" dirty="0" smtClean="0">
                <a:solidFill>
                  <a:srgbClr val="FF0000"/>
                </a:solidFill>
                <a:cs typeface="mohammad bold art 1" pitchFamily="2" charset="-78"/>
              </a:rPr>
              <a:t>المستندات المتاحة للاطلاع:</a:t>
            </a:r>
            <a:endParaRPr lang="en-US" sz="3000" b="1" dirty="0">
              <a:solidFill>
                <a:srgbClr val="FF0000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12776"/>
            <a:ext cx="8229600" cy="4525963"/>
          </a:xfrm>
        </p:spPr>
        <p:txBody>
          <a:bodyPr>
            <a:noAutofit/>
          </a:bodyPr>
          <a:lstStyle/>
          <a:p>
            <a:pPr lvl="0" algn="just" rtl="1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ar-KW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0" lvl="0" indent="0" algn="justLow" rtl="1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KW" sz="30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يجب </a:t>
            </a:r>
            <a:r>
              <a:rPr lang="ar-KW" sz="30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أن تكون المستندات المحددة في المادة (267) من اللائحة التنفيذية للقانون </a:t>
            </a:r>
            <a:r>
              <a:rPr lang="ar-KW" sz="30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رقم 7 لسنة 2010 متاحة للاطلاع </a:t>
            </a:r>
            <a:r>
              <a:rPr lang="ar-KW" sz="30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من تاريخ نشر مستند العرض وحتى نهاية فترة العرض مع تحديد </a:t>
            </a:r>
            <a:r>
              <a:rPr lang="ar-KW" sz="3000" u="sng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موقع </a:t>
            </a:r>
            <a:r>
              <a:rPr lang="ar-KW" sz="3000" u="sng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الاطلاع </a:t>
            </a:r>
            <a:r>
              <a:rPr lang="ar-KW" sz="30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على </a:t>
            </a:r>
            <a:r>
              <a:rPr lang="ar-KW" sz="30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المستندات.</a:t>
            </a:r>
            <a:endParaRPr lang="ar-KW" sz="30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" rtl="1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b="1" dirty="0">
              <a:solidFill>
                <a:schemeClr val="tx2"/>
              </a:solidFill>
              <a:latin typeface="Calibri" pitchFamily="34" charset="0"/>
            </a:endParaRPr>
          </a:p>
          <a:p>
            <a:pPr algn="r" rtl="1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3"/>
            </a:pPr>
            <a:endParaRPr lang="ar-KW" sz="3800" dirty="0">
              <a:solidFill>
                <a:srgbClr val="1F497D"/>
              </a:solidFill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F.S.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87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188640"/>
            <a:ext cx="5876925" cy="1143000"/>
          </a:xfrm>
        </p:spPr>
        <p:txBody>
          <a:bodyPr>
            <a:noAutofit/>
          </a:bodyPr>
          <a:lstStyle/>
          <a:p>
            <a:pPr algn="r" rtl="1"/>
            <a:r>
              <a:rPr lang="ar-KW" sz="2400" b="1" dirty="0" smtClean="0">
                <a:solidFill>
                  <a:srgbClr val="FF0000"/>
                </a:solidFill>
                <a:cs typeface="mohammad bold art 1" pitchFamily="2" charset="-78"/>
              </a:rPr>
              <a:t>5) توصية مجلس </a:t>
            </a:r>
            <a:r>
              <a:rPr lang="ar-KW" sz="2400" b="1" dirty="0">
                <a:solidFill>
                  <a:srgbClr val="FF0000"/>
                </a:solidFill>
                <a:cs typeface="mohammad bold art 1" pitchFamily="2" charset="-78"/>
              </a:rPr>
              <a:t>الإدارة </a:t>
            </a:r>
            <a:r>
              <a:rPr lang="ar-KW" sz="2400" b="1" dirty="0" smtClean="0">
                <a:solidFill>
                  <a:srgbClr val="FF0000"/>
                </a:solidFill>
                <a:cs typeface="mohammad bold art 1" pitchFamily="2" charset="-78"/>
              </a:rPr>
              <a:t>الشركة</a:t>
            </a:r>
            <a:r>
              <a:rPr lang="ar-KW" sz="2400" b="1" dirty="0">
                <a:solidFill>
                  <a:srgbClr val="FF0000"/>
                </a:solidFill>
                <a:cs typeface="mohammad bold art 1" pitchFamily="2" charset="-78"/>
              </a:rPr>
              <a:t> </a:t>
            </a:r>
            <a:r>
              <a:rPr lang="ar-KW" sz="2400" b="1" dirty="0" smtClean="0">
                <a:solidFill>
                  <a:srgbClr val="FF0000"/>
                </a:solidFill>
                <a:cs typeface="mohammad bold art 1" pitchFamily="2" charset="-78"/>
              </a:rPr>
              <a:t>محل</a:t>
            </a:r>
            <a:br>
              <a:rPr lang="ar-KW" sz="2400" b="1" dirty="0" smtClean="0">
                <a:solidFill>
                  <a:srgbClr val="FF0000"/>
                </a:solidFill>
                <a:cs typeface="mohammad bold art 1" pitchFamily="2" charset="-78"/>
              </a:rPr>
            </a:br>
            <a:r>
              <a:rPr lang="ar-KW" sz="2400" b="1" dirty="0" smtClean="0">
                <a:solidFill>
                  <a:srgbClr val="FF0000"/>
                </a:solidFill>
                <a:cs typeface="mohammad bold art 1" pitchFamily="2" charset="-78"/>
              </a:rPr>
              <a:t> العرض:</a:t>
            </a:r>
            <a:endParaRPr lang="en-US" sz="2400" b="1" dirty="0">
              <a:solidFill>
                <a:srgbClr val="FF0000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12776"/>
            <a:ext cx="8229600" cy="4525963"/>
          </a:xfrm>
        </p:spPr>
        <p:txBody>
          <a:bodyPr>
            <a:noAutofit/>
          </a:bodyPr>
          <a:lstStyle/>
          <a:p>
            <a:pPr algn="justLow" rtl="1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KW" sz="26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يرفع مجلس</a:t>
            </a:r>
            <a:r>
              <a:rPr lang="ar-KW" sz="2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إدارة </a:t>
            </a:r>
            <a:r>
              <a:rPr lang="ar-KW" sz="26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الشركة </a:t>
            </a:r>
            <a:r>
              <a:rPr lang="ar-KW" sz="2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محل العرض للهيئة رداً يبين رأيه وتوصيته </a:t>
            </a:r>
            <a:r>
              <a:rPr lang="ar-KW" sz="26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للمساهمين، وذلك </a:t>
            </a:r>
            <a:r>
              <a:rPr lang="ar-KW" sz="2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خلال سبعة أيام عمل من استلام مستند </a:t>
            </a:r>
            <a:r>
              <a:rPr lang="ar-KW" sz="26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العرض، على أن تكون التوصية مصحوبة </a:t>
            </a:r>
            <a:r>
              <a:rPr lang="ar-KW" sz="2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برأي مستشار </a:t>
            </a:r>
            <a:r>
              <a:rPr lang="ar-KW" sz="26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استثمار مستقل وغير ذي مصلحة ومرخص له من قبل الهيئة.</a:t>
            </a:r>
            <a:endParaRPr lang="en-US" sz="26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r" rtl="1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3"/>
            </a:pPr>
            <a:endParaRPr lang="ar-KW" sz="3800" dirty="0">
              <a:solidFill>
                <a:srgbClr val="1F497D"/>
              </a:solidFill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F.S.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870131" y="4154374"/>
            <a:ext cx="1664043" cy="1371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5940152" y="4192474"/>
            <a:ext cx="15240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  <a:cs typeface="mohammad bold art 1" pitchFamily="2" charset="-78"/>
              </a:rPr>
              <a:t>مجلس إدارة محل العرض</a:t>
            </a:r>
            <a:endParaRPr lang="en-US" dirty="0">
              <a:solidFill>
                <a:schemeClr val="tx1"/>
              </a:solidFill>
              <a:cs typeface="mohammad bold art 1" pitchFamily="2" charset="-78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94776" y="3325441"/>
            <a:ext cx="1409700" cy="1193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 smtClean="0">
                <a:solidFill>
                  <a:schemeClr val="tx1"/>
                </a:solidFill>
                <a:cs typeface="mohammad bold art 1" pitchFamily="2" charset="-78"/>
              </a:rPr>
              <a:t>هيئة أسواق المال</a:t>
            </a:r>
            <a:endParaRPr lang="en-US" dirty="0">
              <a:solidFill>
                <a:schemeClr val="tx1"/>
              </a:solidFill>
              <a:cs typeface="mohammad bold art 1" pitchFamily="2" charset="-78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294776" y="4697041"/>
            <a:ext cx="1358214" cy="12431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chemeClr val="tx1"/>
                </a:solidFill>
                <a:cs typeface="mohammad bold art 1" pitchFamily="2" charset="-78"/>
              </a:rPr>
              <a:t>مساهمي محل العرض</a:t>
            </a:r>
            <a:endParaRPr lang="en-US" dirty="0">
              <a:solidFill>
                <a:schemeClr val="tx1"/>
              </a:solidFill>
              <a:cs typeface="mohammad bold art 1" pitchFamily="2" charset="-78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4652990" y="4154374"/>
            <a:ext cx="1217142" cy="542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2" idx="2"/>
            <a:endCxn id="25" idx="6"/>
          </p:cNvCxnSpPr>
          <p:nvPr/>
        </p:nvCxnSpPr>
        <p:spPr>
          <a:xfrm flipH="1">
            <a:off x="4652990" y="4840174"/>
            <a:ext cx="1217141" cy="478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1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188640"/>
            <a:ext cx="5876925" cy="1228998"/>
          </a:xfrm>
        </p:spPr>
        <p:txBody>
          <a:bodyPr>
            <a:noAutofit/>
          </a:bodyPr>
          <a:lstStyle/>
          <a:p>
            <a:pPr algn="r" rtl="1"/>
            <a:r>
              <a:rPr lang="ar-KW" sz="3300" b="1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ar-KW" sz="3300" b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ar-KW" sz="30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قائمة </a:t>
            </a:r>
            <a:r>
              <a:rPr lang="ar-KW" sz="3000" b="1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البنود التي سيتم </a:t>
            </a:r>
            <a:r>
              <a:rPr lang="ar-KW" sz="30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عرضها</a:t>
            </a:r>
            <a:br>
              <a:rPr lang="ar-KW" sz="30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</a:br>
            <a:r>
              <a:rPr lang="ar-KW" sz="30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3000" b="1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بورشة العمل</a:t>
            </a:r>
            <a:r>
              <a:rPr lang="ar-KW" sz="30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: </a:t>
            </a:r>
            <a:r>
              <a:rPr lang="ar-KW" sz="3000" b="1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/>
            </a:r>
            <a:br>
              <a:rPr lang="ar-KW" sz="3000" b="1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</a:br>
            <a:endParaRPr lang="en-US" sz="30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3778"/>
            <a:ext cx="8229600" cy="5231606"/>
          </a:xfrm>
        </p:spPr>
        <p:txBody>
          <a:bodyPr>
            <a:noAutofit/>
          </a:bodyPr>
          <a:lstStyle/>
          <a:p>
            <a:pPr marL="514350" indent="-514350" algn="just" rtl="1">
              <a:buFont typeface="+mj-lt"/>
              <a:buAutoNum type="arabicPeriod"/>
            </a:pPr>
            <a:endParaRPr lang="ar-KW" sz="6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mohammad bold art 1" pitchFamily="2" charset="-78"/>
            </a:endParaRPr>
          </a:p>
          <a:p>
            <a:pPr marL="514350" indent="-514350" algn="justLow" rtl="1">
              <a:buFont typeface="+mj-lt"/>
              <a:buAutoNum type="arabicParenR"/>
            </a:pPr>
            <a:r>
              <a:rPr lang="ar-KW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أحكام </a:t>
            </a:r>
            <a:r>
              <a:rPr lang="ar-KW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الاستحواذ الإلزامي.</a:t>
            </a:r>
          </a:p>
          <a:p>
            <a:pPr marL="514350" indent="-514350" algn="justLow" rtl="1">
              <a:buFont typeface="+mj-lt"/>
              <a:buAutoNum type="arabicParenR"/>
            </a:pPr>
            <a:endParaRPr lang="en-US" sz="14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  <a:p>
            <a:pPr marL="514350" indent="-514350" algn="justLow" rtl="1">
              <a:buFont typeface="+mj-lt"/>
              <a:buAutoNum type="arabicParenR"/>
            </a:pPr>
            <a:r>
              <a:rPr lang="ar-KW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الإجراءات الواجب اتباعها لتنفيذ عملية الاستحواذ الإلزامي.</a:t>
            </a:r>
          </a:p>
          <a:p>
            <a:pPr marL="0" indent="0" algn="just" rtl="1">
              <a:buNone/>
            </a:pPr>
            <a:endParaRPr lang="ar-KW" sz="14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514350" indent="-514350" algn="just" rtl="1">
              <a:buFont typeface="+mj-lt"/>
              <a:buAutoNum type="arabicParenR" startAt="3"/>
            </a:pPr>
            <a:r>
              <a:rPr lang="ar-KW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جدول رسوم</a:t>
            </a:r>
            <a:r>
              <a:rPr lang="ar-KW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ar-KW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عمليات </a:t>
            </a:r>
            <a:r>
              <a:rPr lang="ar-KW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الاستحواذ.</a:t>
            </a:r>
          </a:p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340768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41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3928" y="404664"/>
            <a:ext cx="4762871" cy="926976"/>
          </a:xfrm>
        </p:spPr>
        <p:txBody>
          <a:bodyPr>
            <a:noAutofit/>
          </a:bodyPr>
          <a:lstStyle/>
          <a:p>
            <a:pPr algn="r" rtl="1"/>
            <a:r>
              <a:rPr lang="ar-KW" sz="2800" b="1" dirty="0" smtClean="0">
                <a:solidFill>
                  <a:srgbClr val="FF0000"/>
                </a:solidFill>
                <a:cs typeface="mohammad bold art 1" pitchFamily="2" charset="-78"/>
              </a:rPr>
              <a:t>6)  تجميع الأسهم:</a:t>
            </a:r>
            <a:endParaRPr lang="en-US" sz="3000" b="1" dirty="0">
              <a:solidFill>
                <a:srgbClr val="FF0000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12776"/>
            <a:ext cx="8229600" cy="4525963"/>
          </a:xfrm>
        </p:spPr>
        <p:txBody>
          <a:bodyPr>
            <a:noAutofit/>
          </a:bodyPr>
          <a:lstStyle/>
          <a:p>
            <a:pPr algn="just" rtl="1"/>
            <a:endParaRPr lang="ar-KW" sz="7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/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يُفتح </a:t>
            </a:r>
            <a:r>
              <a:rPr lang="ar-KW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باب التسجيل في محفظة مدير </a:t>
            </a:r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عملية الاستحواذ في </a:t>
            </a:r>
            <a:r>
              <a:rPr lang="ar-KW" sz="2200" b="1" u="sng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اليوم الثامن من تاريخ نشر مستند العرض</a:t>
            </a:r>
            <a:r>
              <a:rPr lang="ar-KW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، على أن يتم تجميع أسهم الراغبين بالمشاركة في </a:t>
            </a:r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عملية </a:t>
            </a:r>
            <a:r>
              <a:rPr lang="ar-KW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الاستحواذ</a:t>
            </a:r>
            <a:r>
              <a:rPr lang="ar-KW" sz="20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وفقاً </a:t>
            </a:r>
            <a:r>
              <a:rPr lang="ar-KW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لآلية الإعلان المتبعة من قبل الهيئة</a:t>
            </a:r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.</a:t>
            </a:r>
          </a:p>
          <a:p>
            <a:pPr marL="0" indent="0" algn="just" rtl="1">
              <a:buNone/>
            </a:pPr>
            <a:endParaRPr lang="ar-KW" sz="11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/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لا تقل فترة التجميع عن </a:t>
            </a:r>
            <a:r>
              <a:rPr lang="ar-KW" sz="2200" u="sng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30 يوماً </a:t>
            </a:r>
            <a:r>
              <a:rPr lang="ar-KW" sz="2200" u="sng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تقويمياًّ </a:t>
            </a:r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من تاريخ </a:t>
            </a:r>
            <a:r>
              <a:rPr lang="ar-KW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الإعلان</a:t>
            </a:r>
            <a:r>
              <a:rPr lang="ar-KW" sz="2400" b="1" dirty="0" smtClean="0">
                <a:solidFill>
                  <a:schemeClr val="accent2">
                    <a:lumMod val="50000"/>
                  </a:schemeClr>
                </a:solidFill>
                <a:cs typeface="mohammad bold art 1" pitchFamily="2" charset="-78"/>
              </a:rPr>
              <a:t> </a:t>
            </a:r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عن بدء فترة التجميع. </a:t>
            </a:r>
          </a:p>
          <a:p>
            <a:pPr algn="just" rtl="1"/>
            <a:endParaRPr lang="ar-KW" sz="5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" rtl="1">
              <a:buNone/>
            </a:pPr>
            <a:endParaRPr lang="ar-KW" sz="12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rtl="1" fontAlgn="base">
              <a:spcBef>
                <a:spcPct val="0"/>
              </a:spcBef>
              <a:spcAft>
                <a:spcPct val="0"/>
              </a:spcAft>
              <a:tabLst>
                <a:tab pos="-95250" algn="r"/>
                <a:tab pos="355600" algn="r"/>
              </a:tabLst>
            </a:pPr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لا </a:t>
            </a:r>
            <a:r>
              <a:rPr lang="ar-KW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يتطلب تصويت الجمعية العامة للشركة محل العرض وذلك بموجب المادة (273):</a:t>
            </a:r>
            <a:endParaRPr lang="en-US" sz="22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lvl="0" indent="0" algn="justLow" rtl="1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-95250" algn="r"/>
                <a:tab pos="355600" algn="r"/>
              </a:tabLst>
            </a:pPr>
            <a:r>
              <a:rPr lang="ar-KW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"يقوم مقدم العرض، في حال العرض الإلزامي، </a:t>
            </a:r>
            <a:r>
              <a:rPr lang="ar-KW" sz="2200" u="sng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بتقديم عرضه لمساهمي الشركة محل العرض مباشرة</a:t>
            </a:r>
            <a:r>
              <a:rPr lang="ar-KW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، دون الحاجة لانعقاد الجمعية العامة لمساهمي الشركة محل العرض، ويتاح لكل مساهم الخيار ببيع أسهمه لمقدم العرض أو الاحتفاظ بها، وذلك خلال فترة العرض التي تقررها الهيئة".</a:t>
            </a:r>
          </a:p>
          <a:p>
            <a:pPr algn="r" rtl="1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3"/>
            </a:pPr>
            <a:endParaRPr lang="ar-KW" sz="3800" dirty="0">
              <a:solidFill>
                <a:srgbClr val="1F497D"/>
              </a:solidFill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412776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F.S.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75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188640"/>
            <a:ext cx="5876925" cy="1143000"/>
          </a:xfrm>
        </p:spPr>
        <p:txBody>
          <a:bodyPr>
            <a:noAutofit/>
          </a:bodyPr>
          <a:lstStyle/>
          <a:p>
            <a:pPr algn="r" rtl="1"/>
            <a:r>
              <a:rPr lang="ar-KW" sz="2800" b="1" dirty="0">
                <a:solidFill>
                  <a:srgbClr val="FF0000"/>
                </a:solidFill>
                <a:cs typeface="mohammad bold art 1" pitchFamily="2" charset="-78"/>
              </a:rPr>
              <a:t>الإفصاح </a:t>
            </a:r>
            <a:r>
              <a:rPr lang="ar-KW" sz="2800" b="1" dirty="0" smtClean="0">
                <a:solidFill>
                  <a:srgbClr val="FF0000"/>
                </a:solidFill>
                <a:cs typeface="mohammad bold art 1" pitchFamily="2" charset="-78"/>
              </a:rPr>
              <a:t>عن النسبة المحققة:</a:t>
            </a:r>
            <a:endParaRPr lang="en-US" sz="3000" b="1" dirty="0">
              <a:solidFill>
                <a:srgbClr val="FF0000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12776"/>
            <a:ext cx="8229600" cy="4525963"/>
          </a:xfrm>
        </p:spPr>
        <p:txBody>
          <a:bodyPr>
            <a:noAutofit/>
          </a:bodyPr>
          <a:lstStyle/>
          <a:p>
            <a:pPr marL="0" indent="0" algn="justLow" rtl="1">
              <a:buNone/>
            </a:pPr>
            <a:endParaRPr lang="ar-KW" sz="28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Low" rtl="1">
              <a:buNone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يفصح مقدم العرض في الموقع الإلكتروني لبورصة الأوراق المالية عن النسبة المحققة لعملية الاستحواذ وبما لا يتجاوز اليوم التالي للموعد المحدد لانتهاء فترة التجميع.</a:t>
            </a:r>
          </a:p>
          <a:p>
            <a:pPr algn="r" rtl="1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3"/>
            </a:pPr>
            <a:endParaRPr lang="ar-KW" sz="3800" dirty="0">
              <a:solidFill>
                <a:srgbClr val="1F497D"/>
              </a:solidFill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F.S.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188640"/>
            <a:ext cx="5876925" cy="1143000"/>
          </a:xfrm>
        </p:spPr>
        <p:txBody>
          <a:bodyPr>
            <a:noAutofit/>
          </a:bodyPr>
          <a:lstStyle/>
          <a:p>
            <a:pPr algn="r" rtl="1"/>
            <a:r>
              <a:rPr lang="ar-KW" sz="2800" b="1" dirty="0" smtClean="0">
                <a:solidFill>
                  <a:srgbClr val="FF0000"/>
                </a:solidFill>
                <a:cs typeface="mohammad bold art 1" pitchFamily="2" charset="-78"/>
              </a:rPr>
              <a:t>الاستفسار عن حالة الأسهم</a:t>
            </a:r>
            <a:r>
              <a:rPr lang="ar-KW" sz="2800" b="1" dirty="0">
                <a:solidFill>
                  <a:srgbClr val="FF0000"/>
                </a:solidFill>
                <a:cs typeface="mohammad bold art 1" pitchFamily="2" charset="-78"/>
              </a:rPr>
              <a:t>:</a:t>
            </a:r>
            <a:endParaRPr lang="en-US" sz="2800" b="1" dirty="0">
              <a:solidFill>
                <a:srgbClr val="FF0000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12776"/>
            <a:ext cx="8229600" cy="4525963"/>
          </a:xfrm>
        </p:spPr>
        <p:txBody>
          <a:bodyPr>
            <a:noAutofit/>
          </a:bodyPr>
          <a:lstStyle/>
          <a:p>
            <a:pPr marL="342900" lvl="1" indent="-342900" algn="just" rtl="1">
              <a:buFont typeface="Arial" pitchFamily="34" charset="0"/>
              <a:buChar char="•"/>
            </a:pPr>
            <a:r>
              <a:rPr lang="ar-KW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يقوم </a:t>
            </a:r>
            <a:r>
              <a:rPr lang="ar-KW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مدير </a:t>
            </a:r>
            <a:r>
              <a:rPr lang="ar-KW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عملية الاستحواذ بمراسلة </a:t>
            </a:r>
            <a:r>
              <a:rPr lang="ar-KW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الشركة الكويتية للمقاصة وذلك </a:t>
            </a:r>
            <a:r>
              <a:rPr lang="ar-KW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للاستفسار </a:t>
            </a:r>
            <a:r>
              <a:rPr lang="ar-KW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عن حالة أسهم الشركة محل العرض حتى يتم </a:t>
            </a:r>
            <a:r>
              <a:rPr lang="ar-KW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استثناء </a:t>
            </a:r>
            <a:r>
              <a:rPr lang="ar-KW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الأسهم التالية من </a:t>
            </a:r>
            <a:r>
              <a:rPr lang="ar-KW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المشاركة في عملية الاستحواذ: </a:t>
            </a:r>
            <a:endParaRPr lang="ar-KW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lvl="1" algn="just" rtl="1"/>
            <a:endParaRPr lang="ar-KW" sz="500" dirty="0">
              <a:latin typeface="Sakkal Majalla" pitchFamily="2" charset="-78"/>
              <a:cs typeface="Sakkal Majalla" pitchFamily="2" charset="-78"/>
            </a:endParaRPr>
          </a:p>
          <a:p>
            <a:pPr lvl="1" algn="just" rtl="1"/>
            <a:r>
              <a:rPr lang="ar-KW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الأسهم المحيدة</a:t>
            </a:r>
            <a:r>
              <a:rPr lang="ar-KW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.</a:t>
            </a:r>
          </a:p>
          <a:p>
            <a:pPr lvl="1" algn="just" rtl="1"/>
            <a:r>
              <a:rPr lang="ar-KW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الأسهم المرهونة</a:t>
            </a:r>
            <a:r>
              <a:rPr lang="ar-KW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.</a:t>
            </a:r>
          </a:p>
          <a:p>
            <a:pPr lvl="1" algn="just" rtl="1"/>
            <a:r>
              <a:rPr lang="ar-KW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أسهم أعضاء مجلس الإدارة.</a:t>
            </a:r>
          </a:p>
          <a:p>
            <a:pPr lvl="1" algn="just" rtl="1"/>
            <a:r>
              <a:rPr lang="ar-KW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أي </a:t>
            </a:r>
            <a:r>
              <a:rPr lang="ar-KW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حالات أخرى.</a:t>
            </a:r>
            <a:endParaRPr lang="ar-KW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r" rtl="1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ar-KW" sz="3800" dirty="0">
              <a:solidFill>
                <a:srgbClr val="1F497D"/>
              </a:solidFill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F.S.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9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69776"/>
            <a:ext cx="5876925" cy="1143000"/>
          </a:xfrm>
        </p:spPr>
        <p:txBody>
          <a:bodyPr>
            <a:noAutofit/>
          </a:bodyPr>
          <a:lstStyle/>
          <a:p>
            <a:pPr algn="r" rtl="1"/>
            <a:r>
              <a:rPr lang="ar-KW" sz="2800" b="1" dirty="0" smtClean="0">
                <a:solidFill>
                  <a:srgbClr val="FF0000"/>
                </a:solidFill>
                <a:cs typeface="mohammad bold art 1" pitchFamily="2" charset="-78"/>
              </a:rPr>
              <a:t>7) موافقة الهيئة على</a:t>
            </a:r>
            <a:r>
              <a:rPr lang="ar-KW" sz="2800" b="1" dirty="0">
                <a:solidFill>
                  <a:srgbClr val="FF0000"/>
                </a:solidFill>
                <a:cs typeface="mohammad bold art 1" pitchFamily="2" charset="-78"/>
              </a:rPr>
              <a:t> </a:t>
            </a:r>
            <a:r>
              <a:rPr lang="ar-KW" sz="2800" b="1" dirty="0" smtClean="0">
                <a:solidFill>
                  <a:srgbClr val="FF0000"/>
                </a:solidFill>
                <a:cs typeface="mohammad bold art 1" pitchFamily="2" charset="-78"/>
              </a:rPr>
              <a:t>تنفيذ عملية الاستحواذ:</a:t>
            </a:r>
            <a:endParaRPr lang="en-US" sz="3000" b="1" dirty="0">
              <a:solidFill>
                <a:srgbClr val="FF0000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95325"/>
            <a:ext cx="8229600" cy="4525963"/>
          </a:xfrm>
        </p:spPr>
        <p:txBody>
          <a:bodyPr>
            <a:noAutofit/>
          </a:bodyPr>
          <a:lstStyle/>
          <a:p>
            <a:pPr lvl="0" algn="justLow" rtl="1"/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ترسل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الشركة الكويتية للمقاصة السجل النهائي للمساهمين بعملية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الاستحواذ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وعدد الأسهم والنسبة المحققة لمقدم العرض أو من ينوب عنه بعد إيداع شيك بقيمة العملية لدى الشركة الكويتية للمقاصة.</a:t>
            </a:r>
            <a:endParaRPr lang="en-US" sz="28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rtl="1"/>
            <a:r>
              <a:rPr lang="ar-KW" sz="2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يسلم مقدم العرض للهيئة النسبة المحققة وسجل المساهمين المعتمد من قبل الشركة الكويتية للمقاصة وأي متطلبات أخرى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.</a:t>
            </a:r>
          </a:p>
          <a:p>
            <a:pPr algn="justLow" rtl="1"/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يدفع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مقدم العرض الرسوم المحتسبة للهيئة من النسبة المحققة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وذلك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حسب ما جاء في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القرار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رقم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(3)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لسنة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2015.</a:t>
            </a:r>
            <a:endParaRPr lang="ar-KW" sz="28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rtl="1"/>
            <a:endParaRPr lang="ar-KW" sz="18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r" rtl="1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3"/>
            </a:pPr>
            <a:endParaRPr lang="ar-KW" sz="3800" dirty="0">
              <a:solidFill>
                <a:srgbClr val="1F497D"/>
              </a:solidFill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412776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F.S.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9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188640"/>
            <a:ext cx="5876925" cy="1143000"/>
          </a:xfrm>
        </p:spPr>
        <p:txBody>
          <a:bodyPr>
            <a:noAutofit/>
          </a:bodyPr>
          <a:lstStyle/>
          <a:p>
            <a:pPr algn="r" rtl="1"/>
            <a:r>
              <a:rPr lang="ar-KW" sz="2800" b="1" dirty="0" smtClean="0">
                <a:solidFill>
                  <a:srgbClr val="FF0000"/>
                </a:solidFill>
                <a:cs typeface="mohammad bold art 1" pitchFamily="2" charset="-78"/>
              </a:rPr>
              <a:t>8)  تنفيذ عملية الاستحواذ</a:t>
            </a:r>
            <a:endParaRPr lang="en-US" sz="3000" b="1" dirty="0">
              <a:solidFill>
                <a:srgbClr val="FF0000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196752"/>
            <a:ext cx="8229600" cy="4525963"/>
          </a:xfrm>
        </p:spPr>
        <p:txBody>
          <a:bodyPr>
            <a:noAutofit/>
          </a:bodyPr>
          <a:lstStyle/>
          <a:p>
            <a:pPr lvl="0" algn="justLow" rtl="1"/>
            <a:endParaRPr lang="ar-KW" sz="12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lvl="0" algn="justLow" rtl="1"/>
            <a:r>
              <a:rPr lang="ar-KW" sz="26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بعد إصدار </a:t>
            </a:r>
            <a:r>
              <a:rPr lang="ar-KW" sz="2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الهيئة قرارها </a:t>
            </a:r>
            <a:r>
              <a:rPr lang="ar-KW" sz="2600" u="sng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بالموافقة</a:t>
            </a:r>
            <a:r>
              <a:rPr lang="ar-KW" sz="2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على تنفيذ عملية </a:t>
            </a:r>
            <a:r>
              <a:rPr lang="ar-KW" sz="26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الاستحواذ، </a:t>
            </a:r>
            <a:r>
              <a:rPr lang="ar-KW" sz="2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يتم نقل ملكية الأسهم </a:t>
            </a:r>
            <a:r>
              <a:rPr lang="ar-KW" sz="2600" u="sng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خارج نظام التداول من خلال محضر بيع أسهم لدى بورصة الأوراق المالية</a:t>
            </a:r>
            <a:r>
              <a:rPr lang="ar-KW" sz="2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.</a:t>
            </a:r>
            <a:endParaRPr lang="en-US" sz="26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rtl="1"/>
            <a:endParaRPr lang="ar-KW" sz="1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rtl="1"/>
            <a:r>
              <a:rPr lang="ar-KW" sz="26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تقوم </a:t>
            </a:r>
            <a:r>
              <a:rPr lang="ar-KW" sz="2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الشركة الكويتية للمقاصة بتسوية العملية مع مدير عملية الاستحواذ من خلال تحويل الأسهم مقابل دفع قيمتها ونقل الملكية وذلك وفقاً لآلية تسوية الصفقات المتبعة لدى بورصة الأوراق المالية.</a:t>
            </a:r>
          </a:p>
          <a:p>
            <a:pPr lvl="0" algn="justLow" rtl="1"/>
            <a:endParaRPr lang="ar-KW" sz="8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lvl="0" algn="justLow" rtl="1"/>
            <a:r>
              <a:rPr lang="ar-KW" sz="26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يتم </a:t>
            </a:r>
            <a:r>
              <a:rPr lang="ar-KW" sz="2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الإعلان عن تنفيذ عملية الاستحواذ في الموقع </a:t>
            </a:r>
            <a:r>
              <a:rPr lang="ar-KW" sz="26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الالكتروني </a:t>
            </a:r>
            <a:r>
              <a:rPr lang="ar-KW" sz="2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الخاص ببورصة الأوراق المالية وشريط التداول بالإضافة </a:t>
            </a:r>
            <a:r>
              <a:rPr lang="ar-KW" sz="26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إلى </a:t>
            </a:r>
            <a:r>
              <a:rPr lang="ar-KW" sz="2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النشر في الجريدة الرسمية (الكويت اليوم).</a:t>
            </a:r>
            <a:endParaRPr lang="en-US" sz="26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rtl="1"/>
            <a:endParaRPr lang="ar-KW" sz="18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r" rtl="1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3"/>
            </a:pPr>
            <a:endParaRPr lang="ar-KW" sz="3800" dirty="0">
              <a:solidFill>
                <a:srgbClr val="1F497D"/>
              </a:solidFill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F.S.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2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23317"/>
            <a:ext cx="8229600" cy="4669979"/>
          </a:xfrm>
        </p:spPr>
        <p:txBody>
          <a:bodyPr>
            <a:noAutofit/>
          </a:bodyPr>
          <a:lstStyle/>
          <a:p>
            <a:pPr algn="just" rtl="1"/>
            <a:endParaRPr lang="ar-KW" sz="100" dirty="0">
              <a:solidFill>
                <a:schemeClr val="tx2"/>
              </a:solidFill>
              <a:latin typeface="Calibri" pitchFamily="34" charset="0"/>
            </a:endParaRPr>
          </a:p>
          <a:p>
            <a:pPr algn="just" rtl="1"/>
            <a:endParaRPr lang="ar-KW" sz="100" dirty="0">
              <a:solidFill>
                <a:schemeClr val="tx2"/>
              </a:solidFill>
              <a:latin typeface="Calibri" pitchFamily="34" charset="0"/>
            </a:endParaRPr>
          </a:p>
          <a:p>
            <a:pPr algn="just" rtl="1"/>
            <a:endParaRPr lang="ar-KW" sz="100" dirty="0">
              <a:solidFill>
                <a:schemeClr val="tx2"/>
              </a:solidFill>
              <a:latin typeface="Calibri" pitchFamily="34" charset="0"/>
            </a:endParaRPr>
          </a:p>
          <a:p>
            <a:pPr algn="just" rtl="1"/>
            <a:endParaRPr lang="ar-KW" sz="100" dirty="0">
              <a:solidFill>
                <a:schemeClr val="tx2"/>
              </a:solidFill>
              <a:latin typeface="Calibri" pitchFamily="34" charset="0"/>
            </a:endParaRPr>
          </a:p>
          <a:p>
            <a:pPr algn="just" rtl="1"/>
            <a:endParaRPr lang="ar-KW" sz="100" dirty="0">
              <a:solidFill>
                <a:schemeClr val="tx2"/>
              </a:solidFill>
              <a:latin typeface="Calibri" pitchFamily="34" charset="0"/>
            </a:endParaRPr>
          </a:p>
          <a:p>
            <a:pPr marL="0" indent="0" algn="just" rtl="1">
              <a:buNone/>
            </a:pPr>
            <a:endParaRPr lang="ar-KW" sz="2400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0" indent="0" algn="just" rtl="1">
              <a:buNone/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0" lvl="0" indent="0" algn="ct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50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ثالثاً: </a:t>
            </a:r>
          </a:p>
          <a:p>
            <a:pPr marL="0" lvl="0" indent="0" algn="ct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45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جدول رسوم عمليات الاستحواذ</a:t>
            </a:r>
            <a:endParaRPr lang="ar-KW" sz="45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F.S.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49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/>
            <a:r>
              <a:rPr lang="ar-KW" sz="3000" b="1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دفع رسوم </a:t>
            </a:r>
            <a:r>
              <a:rPr lang="ar-KW" sz="30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دراسة مستند العرض</a:t>
            </a:r>
            <a:r>
              <a:rPr lang="ar-KW" sz="2800" b="1" dirty="0" smtClean="0">
                <a:solidFill>
                  <a:srgbClr val="FF0000"/>
                </a:solidFill>
                <a:latin typeface="Calibri" pitchFamily="34" charset="0"/>
              </a:rPr>
              <a:t>: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68760"/>
            <a:ext cx="8229600" cy="4809842"/>
          </a:xfrm>
        </p:spPr>
        <p:txBody>
          <a:bodyPr>
            <a:noAutofit/>
          </a:bodyPr>
          <a:lstStyle/>
          <a:p>
            <a:pPr marL="0" indent="0" algn="justLow" rtl="1">
              <a:buNone/>
            </a:pPr>
            <a:endParaRPr lang="ar-KW" sz="105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Low" rtl="1">
              <a:buNone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يقوم مقدم عرض الاستحواذ بسداد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رسوم عملية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الاستحواذ الواردة في القرار رقم 3 لسنة 2015 بشأن «تعديل قرار مجلس مفوضي هيئة أسواق المال رقم (19) لسنة 2013 بشأن إصدار جدول الرسوم» وذلك على النحو الآتي: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F.S.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830374"/>
              </p:ext>
            </p:extLst>
          </p:nvPr>
        </p:nvGraphicFramePr>
        <p:xfrm>
          <a:off x="533400" y="3573016"/>
          <a:ext cx="8147493" cy="232435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921315"/>
                <a:gridCol w="2517524"/>
                <a:gridCol w="2354327"/>
                <a:gridCol w="2354327"/>
              </a:tblGrid>
              <a:tr h="44691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09950" algn="l"/>
                        </a:tabLst>
                      </a:pPr>
                      <a:r>
                        <a:rPr lang="ar-KW" sz="1600" dirty="0">
                          <a:effectLst/>
                          <a:cs typeface="mohammad bold art 1" pitchFamily="2" charset="-78"/>
                        </a:rPr>
                        <a:t>م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ohammad bold art 1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09950" algn="l"/>
                        </a:tabLst>
                      </a:pPr>
                      <a:r>
                        <a:rPr lang="ar-KW" sz="1600" dirty="0">
                          <a:effectLst/>
                          <a:cs typeface="mohammad bold art 1" pitchFamily="2" charset="-78"/>
                        </a:rPr>
                        <a:t>الرسم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ohammad bold art 1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09950" algn="l"/>
                        </a:tabLst>
                      </a:pPr>
                      <a:r>
                        <a:rPr lang="ar-KW" sz="1600" dirty="0">
                          <a:effectLst/>
                          <a:cs typeface="mohammad bold art 1" pitchFamily="2" charset="-78"/>
                        </a:rPr>
                        <a:t>مقدار الرسم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ohammad bold art 1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09950" algn="l"/>
                        </a:tabLst>
                      </a:pPr>
                      <a:r>
                        <a:rPr lang="ar-KW" sz="1600" dirty="0" smtClean="0">
                          <a:effectLst/>
                          <a:cs typeface="mohammad bold art 1" pitchFamily="2" charset="-78"/>
                        </a:rPr>
                        <a:t>الاستحقاق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ohammad bold art 1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55783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09950" algn="l"/>
                        </a:tabLst>
                      </a:pPr>
                      <a:r>
                        <a:rPr lang="ar-KW" sz="1600" dirty="0">
                          <a:effectLst/>
                          <a:cs typeface="mohammad bold art 1" pitchFamily="2" charset="-78"/>
                        </a:rPr>
                        <a:t> </a:t>
                      </a:r>
                      <a:endParaRPr lang="en-US" sz="1600" dirty="0">
                        <a:effectLst/>
                        <a:cs typeface="mohammad bold art 1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09950" algn="l"/>
                        </a:tabLst>
                      </a:pPr>
                      <a:r>
                        <a:rPr lang="ar-KW" sz="1600" dirty="0">
                          <a:effectLst/>
                          <a:cs typeface="mohammad bold art 1" pitchFamily="2" charset="-78"/>
                        </a:rPr>
                        <a:t> </a:t>
                      </a:r>
                      <a:endParaRPr lang="en-US" sz="1600" dirty="0">
                        <a:effectLst/>
                        <a:cs typeface="mohammad bold art 1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09950" algn="l"/>
                        </a:tabLst>
                      </a:pPr>
                      <a:r>
                        <a:rPr lang="ar-KW" sz="1600" dirty="0">
                          <a:effectLst/>
                          <a:cs typeface="mohammad bold art 1" pitchFamily="2" charset="-78"/>
                        </a:rPr>
                        <a:t>1</a:t>
                      </a:r>
                      <a:endParaRPr lang="en-US" sz="1600" dirty="0">
                        <a:effectLst/>
                        <a:cs typeface="mohammad bold art 1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09950" algn="l"/>
                        </a:tabLst>
                      </a:pPr>
                      <a:r>
                        <a:rPr lang="ar-KW" sz="1600" dirty="0">
                          <a:effectLst/>
                          <a:cs typeface="mohammad bold art 1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ohammad bold art 1" pitchFamily="2" charset="-78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09950" algn="l"/>
                        </a:tabLst>
                      </a:pPr>
                      <a:endParaRPr lang="en-US" sz="1600" kern="1200" dirty="0">
                        <a:solidFill>
                          <a:schemeClr val="tx2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09950" algn="l"/>
                        </a:tabLst>
                      </a:pPr>
                      <a:endParaRPr lang="ar-KW" sz="1600" kern="1200" dirty="0" smtClean="0">
                        <a:solidFill>
                          <a:schemeClr val="tx2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09950" algn="l"/>
                        </a:tabLst>
                      </a:pPr>
                      <a:r>
                        <a:rPr lang="ar-KW" sz="1600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رسم التقديم لعمليات</a:t>
                      </a:r>
                      <a:r>
                        <a:rPr lang="ar-KW" sz="1600" kern="12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 الاستحواذ </a:t>
                      </a:r>
                      <a:endParaRPr lang="en-US" sz="1600" kern="1200" dirty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09950" algn="l"/>
                        </a:tabLst>
                      </a:pPr>
                      <a:r>
                        <a:rPr lang="en-US" sz="1600" kern="1200" baseline="0" dirty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10,000 </a:t>
                      </a:r>
                      <a:r>
                        <a:rPr lang="ar-KW" sz="1600" kern="1200" baseline="0" dirty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 دينار</a:t>
                      </a:r>
                      <a:endParaRPr lang="en-US" sz="1600" kern="1200" baseline="0" dirty="0">
                        <a:solidFill>
                          <a:schemeClr val="tx2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Low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09950" algn="l"/>
                        </a:tabLst>
                      </a:pPr>
                      <a:r>
                        <a:rPr lang="ar-KW" sz="1600" kern="1200" baseline="0" dirty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تدفع عند تسليم </a:t>
                      </a:r>
                      <a:r>
                        <a:rPr lang="ar-KW" sz="1600" kern="120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مستند عرض الاستحواذ إلى </a:t>
                      </a:r>
                      <a:r>
                        <a:rPr lang="ar-KW" sz="1600" kern="1200" baseline="0" dirty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الهيئة </a:t>
                      </a:r>
                      <a:endParaRPr lang="en-US" sz="1600" kern="1200" baseline="0" dirty="0">
                        <a:solidFill>
                          <a:schemeClr val="tx2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41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Low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09950" algn="l"/>
                        </a:tabLst>
                      </a:pPr>
                      <a:r>
                        <a:rPr lang="ar-KW" sz="1600" kern="120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واحد</a:t>
                      </a:r>
                      <a:r>
                        <a:rPr lang="ar-KW" sz="1600" kern="120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 من الألف من إجمالي قيمة العملية وبما لا يزيد عن 250,000 دينار</a:t>
                      </a:r>
                      <a:endParaRPr lang="en-US" sz="1600" kern="1200" dirty="0">
                        <a:solidFill>
                          <a:schemeClr val="tx2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Low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09950" algn="l"/>
                        </a:tabLst>
                      </a:pPr>
                      <a:r>
                        <a:rPr lang="ar-KW" sz="1600" kern="120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وذلك بعد تجميع الأسهم من قبل مدير عملية الاستحواذ</a:t>
                      </a:r>
                      <a:r>
                        <a:rPr lang="ar-KW" sz="1600" kern="120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 وعند التقدم بطلب الموافقة على التنفيذ</a:t>
                      </a:r>
                      <a:endParaRPr lang="en-US" sz="1600" kern="1200" dirty="0">
                        <a:solidFill>
                          <a:schemeClr val="tx2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48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6064" y="2463031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KW" sz="6400" b="1" dirty="0" smtClean="0">
                <a:solidFill>
                  <a:srgbClr val="8C8A26"/>
                </a:solidFill>
                <a:cs typeface="mohammad bold art 1" pitchFamily="2" charset="-78"/>
              </a:rPr>
              <a:t>شــكــراً</a:t>
            </a:r>
            <a:endParaRPr lang="en-GB" sz="6400" dirty="0">
              <a:cs typeface="mohammad bold art 1" pitchFamily="2" charset="-78"/>
            </a:endParaRPr>
          </a:p>
        </p:txBody>
      </p:sp>
      <p:pic>
        <p:nvPicPr>
          <p:cNvPr id="6" name="Picture 5" descr="Picture 3.png"/>
          <p:cNvPicPr>
            <a:picLocks noChangeAspect="1"/>
          </p:cNvPicPr>
          <p:nvPr/>
        </p:nvPicPr>
        <p:blipFill rotWithShape="1">
          <a:blip r:embed="rId3" cstate="print"/>
          <a:srcRect r="75690"/>
          <a:stretch/>
        </p:blipFill>
        <p:spPr>
          <a:xfrm>
            <a:off x="1" y="0"/>
            <a:ext cx="2222937" cy="6669360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8473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23317"/>
            <a:ext cx="8229600" cy="4669979"/>
          </a:xfrm>
        </p:spPr>
        <p:txBody>
          <a:bodyPr>
            <a:noAutofit/>
          </a:bodyPr>
          <a:lstStyle/>
          <a:p>
            <a:pPr algn="just" rtl="1"/>
            <a:endParaRPr lang="ar-KW" sz="100" dirty="0">
              <a:solidFill>
                <a:schemeClr val="tx2"/>
              </a:solidFill>
              <a:latin typeface="Calibri" pitchFamily="34" charset="0"/>
            </a:endParaRPr>
          </a:p>
          <a:p>
            <a:pPr algn="just" rtl="1"/>
            <a:endParaRPr lang="ar-KW" sz="100" dirty="0">
              <a:solidFill>
                <a:schemeClr val="tx2"/>
              </a:solidFill>
              <a:latin typeface="Calibri" pitchFamily="34" charset="0"/>
            </a:endParaRPr>
          </a:p>
          <a:p>
            <a:pPr algn="just" rtl="1"/>
            <a:endParaRPr lang="ar-KW" sz="100" dirty="0">
              <a:solidFill>
                <a:schemeClr val="tx2"/>
              </a:solidFill>
              <a:latin typeface="Calibri" pitchFamily="34" charset="0"/>
            </a:endParaRPr>
          </a:p>
          <a:p>
            <a:pPr algn="just" rtl="1"/>
            <a:endParaRPr lang="ar-KW" sz="100" dirty="0">
              <a:solidFill>
                <a:schemeClr val="tx2"/>
              </a:solidFill>
              <a:latin typeface="Calibri" pitchFamily="34" charset="0"/>
            </a:endParaRPr>
          </a:p>
          <a:p>
            <a:pPr algn="just" rtl="1"/>
            <a:endParaRPr lang="ar-KW" sz="100" dirty="0">
              <a:solidFill>
                <a:schemeClr val="tx2"/>
              </a:solidFill>
              <a:latin typeface="Calibri" pitchFamily="34" charset="0"/>
            </a:endParaRPr>
          </a:p>
          <a:p>
            <a:pPr marL="0" indent="0" algn="just" rtl="1">
              <a:buNone/>
            </a:pPr>
            <a:endParaRPr lang="ar-KW" sz="2400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0" indent="0" algn="just" rtl="1">
              <a:buNone/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0" lvl="0" indent="0" algn="ct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50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أولاً: </a:t>
            </a:r>
          </a:p>
          <a:p>
            <a:pPr marL="0" lvl="0" indent="0" algn="ct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5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أحكام الاستحواذ </a:t>
            </a:r>
            <a:r>
              <a:rPr lang="ar-KW" sz="5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الإلزامي</a:t>
            </a:r>
            <a:endParaRPr lang="ar-KW" sz="50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F.S.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2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Autofit/>
          </a:bodyPr>
          <a:lstStyle/>
          <a:p>
            <a:pPr algn="r" rtl="1"/>
            <a:r>
              <a:rPr lang="ar-KW" sz="3000" b="1" dirty="0" smtClean="0">
                <a:solidFill>
                  <a:srgbClr val="FF0000"/>
                </a:solidFill>
                <a:cs typeface="mohammad bold art 1" pitchFamily="2" charset="-78"/>
              </a:rPr>
              <a:t>تعريف الاستحواذ</a:t>
            </a:r>
            <a:r>
              <a:rPr lang="ar-KW" sz="3000" b="1" dirty="0">
                <a:solidFill>
                  <a:srgbClr val="FF0000"/>
                </a:solidFill>
                <a:cs typeface="mohammad bold art 1" pitchFamily="2" charset="-78"/>
              </a:rPr>
              <a:t> </a:t>
            </a:r>
            <a:r>
              <a:rPr lang="ar-KW" sz="3000" b="1" dirty="0" smtClean="0">
                <a:solidFill>
                  <a:srgbClr val="FF0000"/>
                </a:solidFill>
                <a:cs typeface="mohammad bold art 1" pitchFamily="2" charset="-78"/>
              </a:rPr>
              <a:t>الإلزامي:</a:t>
            </a:r>
            <a:endParaRPr lang="en-US" sz="3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68760"/>
            <a:ext cx="8229600" cy="4885402"/>
          </a:xfrm>
        </p:spPr>
        <p:txBody>
          <a:bodyPr>
            <a:noAutofit/>
          </a:bodyPr>
          <a:lstStyle/>
          <a:p>
            <a:pPr marL="0" lvl="0" indent="0" algn="r" rtl="1">
              <a:buNone/>
            </a:pPr>
            <a:endParaRPr lang="ar-KW" sz="500" b="1" dirty="0">
              <a:solidFill>
                <a:srgbClr val="FF0000"/>
              </a:solidFill>
              <a:latin typeface="Calibri" pitchFamily="34" charset="0"/>
            </a:endParaRPr>
          </a:p>
          <a:p>
            <a:pPr marL="0" lvl="0" indent="0" algn="justLow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1600" dirty="0" smtClean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  <a:p>
            <a:pPr marL="0" lvl="0" indent="0" algn="justLow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SA" sz="30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العرض </a:t>
            </a:r>
            <a:r>
              <a:rPr lang="ar-SA" sz="3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أو المحاولة أو الطلب لتملك</a:t>
            </a:r>
            <a:r>
              <a:rPr lang="ar-KW" sz="3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SA" sz="3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جميع الأسهم المتبقية في الشركة محل العرض، والتي يتم طلب شرا</a:t>
            </a:r>
            <a:r>
              <a:rPr lang="ar-KW" sz="3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ؤ</a:t>
            </a:r>
            <a:r>
              <a:rPr lang="ar-SA" sz="3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ها من جميع حملة الأسهم الآخرين في تلك الشركة، نتيجة حيازة مقدم العرض والأطراف التابعة له و المتحالفة معه لنسبة أغلبية في الشركة تمكنه من السيطرة على مجلس الإدارة </a:t>
            </a:r>
            <a:r>
              <a:rPr lang="ar-KW" sz="3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.</a:t>
            </a:r>
            <a:endParaRPr lang="en-US" sz="30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4200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31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b="1" dirty="0" smtClean="0">
                <a:solidFill>
                  <a:srgbClr val="FF0000"/>
                </a:solidFill>
                <a:cs typeface="mohammad bold art 1" pitchFamily="2" charset="-78"/>
              </a:rPr>
              <a:t>التعريفات: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68760"/>
            <a:ext cx="8229600" cy="4885402"/>
          </a:xfrm>
        </p:spPr>
        <p:txBody>
          <a:bodyPr>
            <a:noAutofit/>
          </a:bodyPr>
          <a:lstStyle/>
          <a:p>
            <a:pPr algn="justLow" rtl="1"/>
            <a:r>
              <a:rPr lang="ar-KW" sz="25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مقدم العرض: </a:t>
            </a:r>
            <a:r>
              <a:rPr lang="ar-KW" sz="25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أي شخص يقدم عرض </a:t>
            </a:r>
            <a:r>
              <a:rPr lang="ar-KW" sz="25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استحواذ</a:t>
            </a:r>
            <a:r>
              <a:rPr lang="ar-KW" sz="25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، </a:t>
            </a:r>
            <a:r>
              <a:rPr lang="ar-KW" sz="25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سواء </a:t>
            </a:r>
            <a:r>
              <a:rPr lang="ar-KW" sz="25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كان شخصاً طبيعياً أو </a:t>
            </a:r>
            <a:r>
              <a:rPr lang="ar-KW" sz="25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اعتبارياً</a:t>
            </a:r>
            <a:r>
              <a:rPr lang="ar-KW" sz="25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.</a:t>
            </a:r>
          </a:p>
          <a:p>
            <a:pPr algn="justLow" rtl="1"/>
            <a:r>
              <a:rPr lang="ar-KW" sz="25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محل العرض: </a:t>
            </a:r>
            <a:r>
              <a:rPr lang="ar-KW" sz="25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أي شركة مدرجة في بورصة الأوراق المالية، تم تقديم عرض </a:t>
            </a:r>
            <a:r>
              <a:rPr lang="ar-KW" sz="25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استحواذ </a:t>
            </a:r>
            <a:r>
              <a:rPr lang="ar-KW" sz="25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عليها</a:t>
            </a:r>
            <a:r>
              <a:rPr lang="ar-KW" sz="25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.</a:t>
            </a:r>
          </a:p>
          <a:p>
            <a:pPr algn="justLow" rtl="1"/>
            <a:r>
              <a:rPr lang="ar-KW" sz="25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2500" b="1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مدير عملية الاستحواذ: </a:t>
            </a:r>
            <a:r>
              <a:rPr lang="ar-KW" sz="25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شخص مرخص له من قبل الهيئة لممارسة نشاط إدارة المحافظ </a:t>
            </a:r>
            <a:r>
              <a:rPr lang="ar-KW" sz="25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الاستثمارية </a:t>
            </a:r>
            <a:r>
              <a:rPr lang="ar-KW" sz="25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بغرض تجميع أسهم الراغبين بالمشاركة في عملية </a:t>
            </a:r>
            <a:r>
              <a:rPr lang="ar-KW" sz="25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الاستحواذ</a:t>
            </a:r>
            <a:r>
              <a:rPr lang="ar-KW" sz="25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.</a:t>
            </a:r>
            <a:endParaRPr lang="en-US" sz="25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rtl="1"/>
            <a:r>
              <a:rPr lang="ar-KW" sz="25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فترة </a:t>
            </a:r>
            <a:r>
              <a:rPr lang="ar-KW" sz="2500" b="1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العرض: </a:t>
            </a:r>
            <a:r>
              <a:rPr lang="ar-KW" sz="25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الفترة من الإفصاح عن عرض الاستحواذ إلى حين الإعلان عن تنفيذ صفقة الاستحواذ في الجريدة الرسمية.</a:t>
            </a:r>
          </a:p>
          <a:p>
            <a:pPr algn="justLow" rtl="1"/>
            <a:r>
              <a:rPr lang="ar-KW" sz="25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فترة التجميع:</a:t>
            </a:r>
            <a:r>
              <a:rPr lang="ar-KW" sz="2500" dirty="0">
                <a:solidFill>
                  <a:srgbClr val="FF0000"/>
                </a:solidFill>
              </a:rPr>
              <a:t> </a:t>
            </a:r>
            <a:r>
              <a:rPr lang="ar-KW" sz="25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فترة فتح باب التسجيل في محفظة مدير عملية </a:t>
            </a:r>
            <a:r>
              <a:rPr lang="ar-KW" sz="25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الاستحواذ </a:t>
            </a:r>
            <a:r>
              <a:rPr lang="ar-KW" sz="25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للمشاركة في عملية </a:t>
            </a:r>
            <a:r>
              <a:rPr lang="ar-KW" sz="25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الاستحواذ</a:t>
            </a:r>
            <a:r>
              <a:rPr lang="ar-KW" sz="25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، إلى حين إغلاق باب التسجيل في محفظة مدير عملية </a:t>
            </a:r>
            <a:r>
              <a:rPr lang="ar-KW" sz="25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الاستحواذ</a:t>
            </a:r>
            <a:r>
              <a:rPr lang="ar-KW" sz="25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.</a:t>
            </a:r>
          </a:p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500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17037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0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116632"/>
            <a:ext cx="5876925" cy="1143000"/>
          </a:xfrm>
        </p:spPr>
        <p:txBody>
          <a:bodyPr>
            <a:noAutofit/>
          </a:bodyPr>
          <a:lstStyle/>
          <a:p>
            <a:pPr algn="r" rtl="1"/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68760"/>
            <a:ext cx="8229600" cy="4885402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KW" sz="3000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نصت </a:t>
            </a:r>
            <a:r>
              <a:rPr lang="ar-KW" sz="3000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المادة (271) من اللائحة التنفيذية للقانون رقم 7 لسنة 2010 على الآتي: </a:t>
            </a:r>
          </a:p>
          <a:p>
            <a:pPr algn="just" rtl="1"/>
            <a:endParaRPr lang="ar-KW" sz="1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Low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7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يلتزم أي </a:t>
            </a:r>
            <a:r>
              <a:rPr lang="ar-KW" sz="2700" u="sng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شخص أو مجموعة </a:t>
            </a:r>
            <a:r>
              <a:rPr lang="ar-KW" sz="27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من </a:t>
            </a:r>
            <a:r>
              <a:rPr lang="ar-KW" sz="2700" u="sng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الأطراف التابعة له أو المتحالفة معه</a:t>
            </a:r>
            <a:r>
              <a:rPr lang="ar-KW" sz="27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، خلال ثلاثين </a:t>
            </a:r>
            <a:r>
              <a:rPr lang="ar-KW" sz="27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يوماً </a:t>
            </a:r>
            <a:r>
              <a:rPr lang="ar-KW" sz="27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من حصوله بصورة مباشرة أو غير مباشرة على ملكية </a:t>
            </a:r>
            <a:r>
              <a:rPr lang="ar-KW" sz="2700" u="sng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تزيد على 30%</a:t>
            </a:r>
            <a:r>
              <a:rPr lang="ar-KW" sz="27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من الأسهم المتمتعة بحق التصويت لشركة مدرجة في البورصة، أن يبادر بتقديم عرض </a:t>
            </a:r>
            <a:r>
              <a:rPr lang="ar-KW" sz="27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استحواذ </a:t>
            </a:r>
            <a:r>
              <a:rPr lang="ar-KW" sz="27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على جميع الأسهم المتبقية من الفئة ذاتها، وذلك </a:t>
            </a:r>
            <a:r>
              <a:rPr lang="ar-KW" sz="27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طبقاً </a:t>
            </a:r>
            <a:r>
              <a:rPr lang="ar-KW" sz="27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للضوابط التي تحددها هذه اللائحة والتعليمات التي تصدرها الهيئة، </a:t>
            </a:r>
            <a:r>
              <a:rPr lang="ar-KW" sz="2700" u="sng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ويستثنى من هذا الحكم </a:t>
            </a:r>
            <a:r>
              <a:rPr lang="ar-KW" sz="2700" u="sng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الاستحواذ </a:t>
            </a:r>
            <a:r>
              <a:rPr lang="ar-KW" sz="2700" u="sng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الذي تقرر الهيئة إعفاءه مراعاة للمصلحة العامة ومصالح باقي المساهمين</a:t>
            </a:r>
            <a:r>
              <a:rPr lang="ar-KW" sz="27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، ويصدر قرار الإعفاء مكتوباً ومسبباً. </a:t>
            </a:r>
            <a:endParaRPr lang="en-US" sz="2700" dirty="0">
              <a:latin typeface="Sakkal Majalla" pitchFamily="2" charset="-78"/>
              <a:cs typeface="Sakkal Majalla" pitchFamily="2" charset="-78"/>
            </a:endParaRPr>
          </a:p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500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23317"/>
            <a:ext cx="8229600" cy="4669979"/>
          </a:xfrm>
        </p:spPr>
        <p:txBody>
          <a:bodyPr>
            <a:noAutofit/>
          </a:bodyPr>
          <a:lstStyle/>
          <a:p>
            <a:pPr algn="just" rtl="1"/>
            <a:endParaRPr lang="ar-KW" sz="100" dirty="0">
              <a:solidFill>
                <a:schemeClr val="tx2"/>
              </a:solidFill>
              <a:latin typeface="Calibri" pitchFamily="34" charset="0"/>
            </a:endParaRPr>
          </a:p>
          <a:p>
            <a:pPr algn="just" rtl="1"/>
            <a:endParaRPr lang="ar-KW" sz="100" dirty="0">
              <a:solidFill>
                <a:schemeClr val="tx2"/>
              </a:solidFill>
              <a:latin typeface="Calibri" pitchFamily="34" charset="0"/>
            </a:endParaRPr>
          </a:p>
          <a:p>
            <a:pPr algn="just" rtl="1"/>
            <a:endParaRPr lang="ar-KW" sz="100" dirty="0">
              <a:solidFill>
                <a:schemeClr val="tx2"/>
              </a:solidFill>
              <a:latin typeface="Calibri" pitchFamily="34" charset="0"/>
            </a:endParaRPr>
          </a:p>
          <a:p>
            <a:pPr algn="just" rtl="1"/>
            <a:endParaRPr lang="ar-KW" sz="100" dirty="0">
              <a:solidFill>
                <a:schemeClr val="tx2"/>
              </a:solidFill>
              <a:latin typeface="Calibri" pitchFamily="34" charset="0"/>
            </a:endParaRPr>
          </a:p>
          <a:p>
            <a:pPr algn="just" rtl="1"/>
            <a:endParaRPr lang="ar-KW" sz="100" dirty="0">
              <a:solidFill>
                <a:schemeClr val="tx2"/>
              </a:solidFill>
              <a:latin typeface="Calibri" pitchFamily="34" charset="0"/>
            </a:endParaRPr>
          </a:p>
          <a:p>
            <a:pPr marL="0" indent="0" algn="just" rtl="1">
              <a:buNone/>
            </a:pPr>
            <a:endParaRPr lang="ar-KW" sz="2400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0" indent="0" algn="just" rtl="1">
              <a:buNone/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0" indent="0" algn="ct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5000" b="1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ثانياً: </a:t>
            </a:r>
            <a:endParaRPr lang="ar-KW" sz="5000" b="1" dirty="0">
              <a:solidFill>
                <a:srgbClr val="FF0000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ct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5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الإجراءات</a:t>
            </a:r>
            <a:r>
              <a:rPr lang="ar-KW" sz="5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5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الواجب </a:t>
            </a:r>
            <a:r>
              <a:rPr lang="ar-KW" sz="5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اتباعها لتنفيذ عملية الاستحواذ الإلزامي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F.S.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4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116632"/>
            <a:ext cx="5876925" cy="1143000"/>
          </a:xfrm>
        </p:spPr>
        <p:txBody>
          <a:bodyPr>
            <a:noAutofit/>
          </a:bodyPr>
          <a:lstStyle/>
          <a:p>
            <a:pPr algn="r" rtl="1"/>
            <a:r>
              <a:rPr lang="ar-KW" sz="2800" b="1" dirty="0" smtClean="0">
                <a:solidFill>
                  <a:srgbClr val="FF0000"/>
                </a:solidFill>
                <a:cs typeface="mohammad bold art 1" pitchFamily="2" charset="-78"/>
              </a:rPr>
              <a:t>الإجراءات الواجب اتباعها لتنفيذ</a:t>
            </a:r>
            <a:br>
              <a:rPr lang="ar-KW" sz="2800" b="1" dirty="0" smtClean="0">
                <a:solidFill>
                  <a:srgbClr val="FF0000"/>
                </a:solidFill>
                <a:cs typeface="mohammad bold art 1" pitchFamily="2" charset="-78"/>
              </a:rPr>
            </a:br>
            <a:r>
              <a:rPr lang="ar-KW" sz="2800" b="1" dirty="0" smtClean="0">
                <a:solidFill>
                  <a:srgbClr val="FF0000"/>
                </a:solidFill>
                <a:cs typeface="mohammad bold art 1" pitchFamily="2" charset="-78"/>
              </a:rPr>
              <a:t> عملية الاستحواذ </a:t>
            </a:r>
            <a:r>
              <a:rPr lang="ar-KW" sz="2800" b="1" dirty="0">
                <a:solidFill>
                  <a:srgbClr val="FF0000"/>
                </a:solidFill>
                <a:cs typeface="mohammad bold art 1" pitchFamily="2" charset="-78"/>
              </a:rPr>
              <a:t>الإلزامي</a:t>
            </a:r>
            <a:r>
              <a:rPr lang="ar-KW" sz="2800" b="1" dirty="0" smtClean="0">
                <a:solidFill>
                  <a:srgbClr val="FF0000"/>
                </a:solidFill>
                <a:cs typeface="mohammad bold art 1" pitchFamily="2" charset="-78"/>
              </a:rPr>
              <a:t>: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31064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8</a:t>
            </a:fld>
            <a:endParaRPr lang="en-GB" dirty="0"/>
          </a:p>
        </p:txBody>
      </p:sp>
      <p:sp>
        <p:nvSpPr>
          <p:cNvPr id="10" name="Pentagon 9"/>
          <p:cNvSpPr/>
          <p:nvPr/>
        </p:nvSpPr>
        <p:spPr>
          <a:xfrm>
            <a:off x="539552" y="2348880"/>
            <a:ext cx="2016224" cy="1296144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KW" sz="20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</a:t>
            </a:r>
            <a:r>
              <a:rPr lang="ar-KW" sz="20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لإفصاح</a:t>
            </a:r>
            <a:r>
              <a:rPr lang="ar-KW" sz="20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عن </a:t>
            </a:r>
            <a:r>
              <a:rPr lang="ar-KW" sz="20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العرض 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الإلزامي</a:t>
            </a:r>
            <a:endParaRPr lang="ar-KW" sz="20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2555776" y="2348880"/>
            <a:ext cx="2016224" cy="1296144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KW" sz="20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تعيين مستشار استثمار ومدير عملية الاستحواذ</a:t>
            </a:r>
            <a:endParaRPr lang="en-US" sz="20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6612089" y="2357947"/>
            <a:ext cx="2016224" cy="1296144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KW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النشر والإعلان عن مستند العرض</a:t>
            </a:r>
            <a:endParaRPr lang="en-US" sz="20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6588224" y="4005064"/>
            <a:ext cx="2016224" cy="1296144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KW" sz="20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تنفيذ </a:t>
            </a:r>
            <a:r>
              <a:rPr lang="ar-KW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عملية الاستحواذ</a:t>
            </a:r>
            <a:endParaRPr lang="en-US" sz="20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2555776" y="4005064"/>
            <a:ext cx="2016224" cy="1296144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KW" sz="20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تجميع الأسهم</a:t>
            </a:r>
            <a:endParaRPr lang="en-US" sz="20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4572000" y="2348880"/>
            <a:ext cx="2016224" cy="1296144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KW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تقديم مستند </a:t>
            </a:r>
            <a:r>
              <a:rPr lang="ar-KW" sz="20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العرض للهيئة</a:t>
            </a:r>
            <a:endParaRPr lang="en-US" sz="20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8" name="Pentagon 17"/>
          <p:cNvSpPr/>
          <p:nvPr/>
        </p:nvSpPr>
        <p:spPr>
          <a:xfrm>
            <a:off x="4572000" y="4005064"/>
            <a:ext cx="2016224" cy="1296144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KW" sz="20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موافقة الهيئة على تنفيذ عملية الاستحواذ</a:t>
            </a:r>
            <a:endParaRPr lang="en-US" sz="20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539552" y="4025072"/>
            <a:ext cx="2016224" cy="1296144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KW" sz="20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توصية </a:t>
            </a:r>
            <a:r>
              <a:rPr lang="ar-KW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مجلس إدارة محل العرض</a:t>
            </a:r>
            <a:endParaRPr lang="en-US" sz="20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412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341784"/>
            <a:ext cx="5876925" cy="1143000"/>
          </a:xfrm>
        </p:spPr>
        <p:txBody>
          <a:bodyPr>
            <a:noAutofit/>
          </a:bodyPr>
          <a:lstStyle/>
          <a:p>
            <a:pPr algn="r" rtl="1"/>
            <a:r>
              <a:rPr lang="ar-KW" sz="3200" b="1" dirty="0" smtClean="0">
                <a:solidFill>
                  <a:srgbClr val="FF0000"/>
                </a:solidFill>
                <a:cs typeface="mohammad bold art 1" pitchFamily="2" charset="-78"/>
              </a:rPr>
              <a:t>1) </a:t>
            </a:r>
            <a:r>
              <a:rPr lang="ar-KW" sz="3200" b="1" dirty="0">
                <a:solidFill>
                  <a:srgbClr val="FF0000"/>
                </a:solidFill>
                <a:cs typeface="mohammad bold art 1" pitchFamily="2" charset="-78"/>
              </a:rPr>
              <a:t>الإفصاح عن العرض الإلزامي</a:t>
            </a:r>
            <a:r>
              <a:rPr lang="en-US" sz="3200" b="1" dirty="0">
                <a:solidFill>
                  <a:srgbClr val="FF0000"/>
                </a:solidFill>
                <a:cs typeface="mohammad bold art 1" pitchFamily="2" charset="-78"/>
              </a:rPr>
              <a:t>:</a:t>
            </a:r>
            <a:br>
              <a:rPr lang="en-US" sz="3200" b="1" dirty="0">
                <a:solidFill>
                  <a:srgbClr val="FF0000"/>
                </a:solidFill>
                <a:cs typeface="mohammad bold art 1" pitchFamily="2" charset="-78"/>
              </a:rPr>
            </a:br>
            <a:endParaRPr lang="en-US" sz="3200" b="1" dirty="0">
              <a:solidFill>
                <a:srgbClr val="FF0000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07894"/>
            <a:ext cx="8229600" cy="4885402"/>
          </a:xfrm>
        </p:spPr>
        <p:txBody>
          <a:bodyPr>
            <a:noAutofit/>
          </a:bodyPr>
          <a:lstStyle/>
          <a:p>
            <a:pPr marL="0" lvl="0" indent="0" algn="just" rtl="1" fontAlgn="auto">
              <a:spcAft>
                <a:spcPts val="0"/>
              </a:spcAft>
              <a:buNone/>
              <a:defRPr/>
            </a:pPr>
            <a:endParaRPr lang="ar-KW" sz="1000" b="1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Low" rtl="1">
              <a:buNone/>
              <a:defRPr/>
            </a:pPr>
            <a:r>
              <a:rPr lang="ar-KW" sz="21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الإفصاح عن عرض الاستحواذ الإلزامي حسب ما ورد في نص المادة (257) من اللائحة التنفيذية والتعليمات الصادرة عن هيئة أسواق المال بشأن إجراءات الإفصاح عن عرض الاستحواذ :</a:t>
            </a:r>
          </a:p>
          <a:p>
            <a:pPr algn="justLow" rtl="1" fontAlgn="auto">
              <a:spcAft>
                <a:spcPts val="0"/>
              </a:spcAft>
              <a:defRPr/>
            </a:pPr>
            <a:r>
              <a:rPr lang="ar-KW" sz="21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يجب على مقدم العرض الإفصاح عن التزامه بتقديم مستند عرض </a:t>
            </a:r>
            <a:r>
              <a:rPr lang="ar-KW" sz="21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الاستحواذ </a:t>
            </a:r>
            <a:r>
              <a:rPr lang="ar-KW" sz="2100" b="1" u="sng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ويتعين عليه عدم التأخير في الإفصاح</a:t>
            </a:r>
            <a:r>
              <a:rPr lang="ar-KW" sz="2400" b="1" u="sng" dirty="0" smtClean="0">
                <a:solidFill>
                  <a:schemeClr val="accent2">
                    <a:lumMod val="50000"/>
                  </a:schemeClr>
                </a:solidFill>
                <a:cs typeface="mohammad bold art 1" pitchFamily="2" charset="-78"/>
              </a:rPr>
              <a:t> </a:t>
            </a:r>
            <a:r>
              <a:rPr lang="ar-KW" sz="2100" b="1" u="sng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حتى </a:t>
            </a:r>
            <a:r>
              <a:rPr lang="ar-KW" sz="2100" b="1" u="sng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لو لم تتوافر جميع المعلومات ذات العلاقة</a:t>
            </a:r>
            <a:r>
              <a:rPr lang="ar-KW" sz="21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، على أن تُضمّن في </a:t>
            </a:r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إفصاح </a:t>
            </a:r>
            <a:r>
              <a:rPr lang="ar-KW" sz="21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لاحق </a:t>
            </a:r>
            <a:r>
              <a:rPr lang="ar-KW" sz="21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وذلك </a:t>
            </a:r>
            <a:r>
              <a:rPr lang="ar-KW" sz="21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استناداً إلى ما جاء </a:t>
            </a:r>
            <a:r>
              <a:rPr lang="ar-KW" sz="21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في البند الثاني من المادة (257) من اللائحة التنفيذية.</a:t>
            </a:r>
          </a:p>
          <a:p>
            <a:pPr algn="r" rtl="1">
              <a:defRPr/>
            </a:pPr>
            <a:endParaRPr lang="ar-KW" sz="3600" dirty="0"/>
          </a:p>
          <a:p>
            <a:pPr algn="r" rtl="1">
              <a:defRPr/>
            </a:pPr>
            <a:endParaRPr lang="ar-KW" sz="3600" dirty="0"/>
          </a:p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30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2052736" y="6309320"/>
            <a:ext cx="2895600" cy="365125"/>
          </a:xfrm>
        </p:spPr>
        <p:txBody>
          <a:bodyPr/>
          <a:lstStyle/>
          <a:p>
            <a:pPr algn="r"/>
            <a:r>
              <a:rPr lang="en-GB" dirty="0" smtClean="0"/>
              <a:t>F.S.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9</a:t>
            </a:fld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5438800" y="4186169"/>
            <a:ext cx="15240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1600" b="1" dirty="0">
                <a:solidFill>
                  <a:schemeClr val="tx1"/>
                </a:solidFill>
                <a:latin typeface="Calibri" pitchFamily="34" charset="0"/>
                <a:cs typeface="mohammad bold art 1" pitchFamily="2" charset="-78"/>
              </a:rPr>
              <a:t>مقدم العرض</a:t>
            </a:r>
            <a:endParaRPr lang="en-US" sz="1600" b="1" dirty="0">
              <a:solidFill>
                <a:schemeClr val="tx1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699792" y="3933056"/>
            <a:ext cx="1575490" cy="10447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1600" b="1" dirty="0">
                <a:solidFill>
                  <a:schemeClr val="tx1"/>
                </a:solidFill>
                <a:latin typeface="Calibri" pitchFamily="34" charset="0"/>
                <a:cs typeface="mohammad bold art 1" pitchFamily="2" charset="-78"/>
              </a:rPr>
              <a:t>هيئة أسواق المال</a:t>
            </a:r>
            <a:endParaRPr lang="en-US" sz="1600" b="1" dirty="0">
              <a:solidFill>
                <a:schemeClr val="tx1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771800" y="4997513"/>
            <a:ext cx="1589906" cy="115664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1600" b="1" dirty="0">
                <a:solidFill>
                  <a:schemeClr val="tx1"/>
                </a:solidFill>
                <a:latin typeface="Calibri" pitchFamily="34" charset="0"/>
                <a:cs typeface="mohammad bold art 1" pitchFamily="2" charset="-78"/>
              </a:rPr>
              <a:t>بورصة الأوراق المالية</a:t>
            </a:r>
            <a:endParaRPr lang="en-US" sz="1600" b="1" dirty="0">
              <a:solidFill>
                <a:schemeClr val="tx1"/>
              </a:solidFill>
              <a:latin typeface="Calibri" pitchFamily="34" charset="0"/>
              <a:cs typeface="mohammad bold art 1" pitchFamily="2" charset="-78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4275282" y="4186169"/>
            <a:ext cx="1299446" cy="2458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347290" y="5224265"/>
            <a:ext cx="1213021" cy="2573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91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11167</TotalTime>
  <Words>1798</Words>
  <Application>Microsoft Office PowerPoint</Application>
  <PresentationFormat>On-screen Show (4:3)</PresentationFormat>
  <Paragraphs>292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microsoft sans serif</vt:lpstr>
      <vt:lpstr>mohammad bold art 1</vt:lpstr>
      <vt:lpstr>Sakkal Majalla</vt:lpstr>
      <vt:lpstr>Times New Roman</vt:lpstr>
      <vt:lpstr>Office Theme</vt:lpstr>
      <vt:lpstr>ورشـــــة عمــــل </vt:lpstr>
      <vt:lpstr> قائمة البنود التي سيتم عرضها  بورشة العمل:  </vt:lpstr>
      <vt:lpstr>PowerPoint Presentation</vt:lpstr>
      <vt:lpstr>تعريف الاستحواذ الإلزامي:</vt:lpstr>
      <vt:lpstr>التعريفات:</vt:lpstr>
      <vt:lpstr>PowerPoint Presentation</vt:lpstr>
      <vt:lpstr>PowerPoint Presentation</vt:lpstr>
      <vt:lpstr>الإجراءات الواجب اتباعها لتنفيذ  عملية الاستحواذ الإلزامي:</vt:lpstr>
      <vt:lpstr>1) الإفصاح عن العرض الإلزامي: </vt:lpstr>
      <vt:lpstr>إعلان الهيئة:</vt:lpstr>
      <vt:lpstr>2) تعيين مستشار الاستثمار  ومدير عملية الاستحواذ:</vt:lpstr>
      <vt:lpstr>3) تقديم مستند العرض للهيئة:</vt:lpstr>
      <vt:lpstr>متطلبات مستند العرض:</vt:lpstr>
      <vt:lpstr>سعر عرض الاستحواذ الإلزامي:</vt:lpstr>
      <vt:lpstr>الاستحواذ في حالات تعارض المصـالح  أو وجود أطراف ذوي سيطرة فعلية:</vt:lpstr>
      <vt:lpstr>4) النشر والإعلان عن مستند العرض:</vt:lpstr>
      <vt:lpstr>الإعلان عن مستند العرض:</vt:lpstr>
      <vt:lpstr>المستندات المتاحة للاطلاع:</vt:lpstr>
      <vt:lpstr>5) توصية مجلس الإدارة الشركة محل  العرض:</vt:lpstr>
      <vt:lpstr>6)  تجميع الأسهم:</vt:lpstr>
      <vt:lpstr>الإفصاح عن النسبة المحققة:</vt:lpstr>
      <vt:lpstr>الاستفسار عن حالة الأسهم:</vt:lpstr>
      <vt:lpstr>7) موافقة الهيئة على تنفيذ عملية الاستحواذ:</vt:lpstr>
      <vt:lpstr>8)  تنفيذ عملية الاستحواذ</vt:lpstr>
      <vt:lpstr>PowerPoint Presentation</vt:lpstr>
      <vt:lpstr>دفع رسوم دراسة مستند العرض:</vt:lpstr>
      <vt:lpstr>شــكــراً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ورشة عمل</dc:title>
  <dc:creator>Fouad Al-Ateeqi</dc:creator>
  <cp:lastModifiedBy>Maysoun Jodeyah</cp:lastModifiedBy>
  <cp:revision>241</cp:revision>
  <cp:lastPrinted>2015-05-11T04:36:09Z</cp:lastPrinted>
  <dcterms:created xsi:type="dcterms:W3CDTF">2014-09-25T11:33:14Z</dcterms:created>
  <dcterms:modified xsi:type="dcterms:W3CDTF">2015-05-12T10:14:31Z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2081e75e-d01a-47fd-b3a4-6ce9adad0294</vt:lpwstr>
  </property>
  <property fmtid="{D5CDD505-2E9C-101B-9397-08002B2CF9AE}" pid="3" name="DocumentMarkings">
    <vt:lpwstr>CMA Data Classification: Internal</vt:lpwstr>
  </property>
  <property fmtid="{D5CDD505-2E9C-101B-9397-08002B2CF9AE}" pid="4" name="Classification">
    <vt:lpwstr>Internal</vt:lpwstr>
  </property>
  <property fmtid="{D5CDD505-2E9C-101B-9397-08002B2CF9AE}" pid="5" name="CMAClassification">
    <vt:lpwstr>Internal</vt:lpwstr>
  </property>
</Properties>
</file>